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5" r:id="rId1"/>
  </p:sldMasterIdLst>
  <p:notesMasterIdLst>
    <p:notesMasterId r:id="rId70"/>
  </p:notesMasterIdLst>
  <p:handoutMasterIdLst>
    <p:handoutMasterId r:id="rId71"/>
  </p:handoutMasterIdLst>
  <p:sldIdLst>
    <p:sldId id="256" r:id="rId2"/>
    <p:sldId id="275" r:id="rId3"/>
    <p:sldId id="283" r:id="rId4"/>
    <p:sldId id="324" r:id="rId5"/>
    <p:sldId id="300" r:id="rId6"/>
    <p:sldId id="284" r:id="rId7"/>
    <p:sldId id="285" r:id="rId8"/>
    <p:sldId id="301" r:id="rId9"/>
    <p:sldId id="335" r:id="rId10"/>
    <p:sldId id="304" r:id="rId11"/>
    <p:sldId id="286" r:id="rId12"/>
    <p:sldId id="287" r:id="rId13"/>
    <p:sldId id="288" r:id="rId14"/>
    <p:sldId id="279" r:id="rId15"/>
    <p:sldId id="266" r:id="rId16"/>
    <p:sldId id="333" r:id="rId17"/>
    <p:sldId id="293" r:id="rId18"/>
    <p:sldId id="276" r:id="rId19"/>
    <p:sldId id="294" r:id="rId20"/>
    <p:sldId id="274" r:id="rId21"/>
    <p:sldId id="277" r:id="rId22"/>
    <p:sldId id="336" r:id="rId23"/>
    <p:sldId id="297" r:id="rId24"/>
    <p:sldId id="281" r:id="rId25"/>
    <p:sldId id="282" r:id="rId26"/>
    <p:sldId id="267" r:id="rId27"/>
    <p:sldId id="268" r:id="rId28"/>
    <p:sldId id="271" r:id="rId29"/>
    <p:sldId id="289" r:id="rId30"/>
    <p:sldId id="290" r:id="rId31"/>
    <p:sldId id="291" r:id="rId32"/>
    <p:sldId id="272" r:id="rId33"/>
    <p:sldId id="334" r:id="rId34"/>
    <p:sldId id="295" r:id="rId35"/>
    <p:sldId id="296" r:id="rId36"/>
    <p:sldId id="302" r:id="rId37"/>
    <p:sldId id="303" r:id="rId38"/>
    <p:sldId id="298" r:id="rId39"/>
    <p:sldId id="299" r:id="rId40"/>
    <p:sldId id="305" r:id="rId41"/>
    <p:sldId id="273" r:id="rId42"/>
    <p:sldId id="337" r:id="rId43"/>
    <p:sldId id="260" r:id="rId44"/>
    <p:sldId id="330" r:id="rId45"/>
    <p:sldId id="261" r:id="rId46"/>
    <p:sldId id="262" r:id="rId47"/>
    <p:sldId id="306" r:id="rId48"/>
    <p:sldId id="327" r:id="rId49"/>
    <p:sldId id="308" r:id="rId50"/>
    <p:sldId id="309" r:id="rId51"/>
    <p:sldId id="314" r:id="rId52"/>
    <p:sldId id="316" r:id="rId53"/>
    <p:sldId id="317" r:id="rId54"/>
    <p:sldId id="315" r:id="rId55"/>
    <p:sldId id="338" r:id="rId56"/>
    <p:sldId id="311" r:id="rId57"/>
    <p:sldId id="264" r:id="rId58"/>
    <p:sldId id="307" r:id="rId59"/>
    <p:sldId id="339" r:id="rId60"/>
    <p:sldId id="292" r:id="rId61"/>
    <p:sldId id="321" r:id="rId62"/>
    <p:sldId id="322" r:id="rId63"/>
    <p:sldId id="323" r:id="rId64"/>
    <p:sldId id="325" r:id="rId65"/>
    <p:sldId id="318" r:id="rId66"/>
    <p:sldId id="310" r:id="rId67"/>
    <p:sldId id="328" r:id="rId68"/>
    <p:sldId id="331" r:id="rId6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9" autoAdjust="0"/>
    <p:restoredTop sz="87708" autoAdjust="0"/>
  </p:normalViewPr>
  <p:slideViewPr>
    <p:cSldViewPr showGuides="1">
      <p:cViewPr varScale="1">
        <p:scale>
          <a:sx n="118" d="100"/>
          <a:sy n="118" d="100"/>
        </p:scale>
        <p:origin x="-17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de-DE" altLang="de-DE"/>
          </a:p>
        </p:txBody>
      </p:sp>
      <p:sp>
        <p:nvSpPr>
          <p:cNvPr id="275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de-DE" altLang="de-DE"/>
          </a:p>
        </p:txBody>
      </p:sp>
      <p:sp>
        <p:nvSpPr>
          <p:cNvPr id="275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de-DE" altLang="de-DE"/>
          </a:p>
        </p:txBody>
      </p:sp>
      <p:sp>
        <p:nvSpPr>
          <p:cNvPr id="275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D0C7C82-8C7A-4E86-BF7A-3FDD3B80CCF0}" type="slidenum">
              <a:rPr lang="de-DE" altLang="de-DE"/>
              <a:pPr/>
              <a:t>‹Nr.›</a:t>
            </a:fld>
            <a:endParaRPr lang="de-DE" altLang="de-DE"/>
          </a:p>
        </p:txBody>
      </p:sp>
    </p:spTree>
    <p:extLst>
      <p:ext uri="{BB962C8B-B14F-4D97-AF65-F5344CB8AC3E}">
        <p14:creationId xmlns:p14="http://schemas.microsoft.com/office/powerpoint/2010/main" val="7954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de-DE" altLang="de-DE"/>
          </a:p>
        </p:txBody>
      </p:sp>
      <p:sp>
        <p:nvSpPr>
          <p:cNvPr id="276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de-DE" altLang="de-DE"/>
          </a:p>
        </p:txBody>
      </p:sp>
      <p:sp>
        <p:nvSpPr>
          <p:cNvPr id="276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276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de-DE" altLang="de-DE"/>
          </a:p>
        </p:txBody>
      </p:sp>
      <p:sp>
        <p:nvSpPr>
          <p:cNvPr id="276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B055B6F-6A19-4346-A36B-F23C705C71F2}" type="slidenum">
              <a:rPr lang="de-DE" altLang="de-DE"/>
              <a:pPr/>
              <a:t>‹Nr.›</a:t>
            </a:fld>
            <a:endParaRPr lang="de-DE" altLang="de-DE"/>
          </a:p>
        </p:txBody>
      </p:sp>
    </p:spTree>
    <p:extLst>
      <p:ext uri="{BB962C8B-B14F-4D97-AF65-F5344CB8AC3E}">
        <p14:creationId xmlns:p14="http://schemas.microsoft.com/office/powerpoint/2010/main" val="22406305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F045D-D296-411B-8E0E-80D3C927828A}" type="slidenum">
              <a:rPr lang="de-DE" altLang="de-DE"/>
              <a:pPr/>
              <a:t>1</a:t>
            </a:fld>
            <a:endParaRPr lang="de-DE" altLang="de-DE"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35</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36</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37</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38</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39</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40</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Panoramamontierungen</a:t>
            </a:r>
            <a:r>
              <a:rPr lang="de-AT" baseline="0" dirty="0" smtClean="0"/>
              <a:t> gibt es mehrere  - ist aber eine eigene Disziplin</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41</a:t>
            </a:fld>
            <a:endParaRPr lang="de-DE" altLang="de-DE"/>
          </a:p>
        </p:txBody>
      </p:sp>
    </p:spTree>
    <p:extLst>
      <p:ext uri="{BB962C8B-B14F-4D97-AF65-F5344CB8AC3E}">
        <p14:creationId xmlns:p14="http://schemas.microsoft.com/office/powerpoint/2010/main" val="17417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Panoramamontierungen</a:t>
            </a:r>
            <a:r>
              <a:rPr lang="de-AT" baseline="0" dirty="0" smtClean="0"/>
              <a:t> gibt es mehrere  - ist aber eine eigene Disziplin</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42</a:t>
            </a:fld>
            <a:endParaRPr lang="de-DE" altLang="de-DE"/>
          </a:p>
        </p:txBody>
      </p:sp>
    </p:spTree>
    <p:extLst>
      <p:ext uri="{BB962C8B-B14F-4D97-AF65-F5344CB8AC3E}">
        <p14:creationId xmlns:p14="http://schemas.microsoft.com/office/powerpoint/2010/main" val="17417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43</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44</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Hinweis: kann sich lohnen, je nach Einsatz  - für mobil zuhause</a:t>
            </a:r>
            <a:r>
              <a:rPr lang="de-AT" baseline="0" dirty="0" smtClean="0"/>
              <a:t> bzw. im Bereich der Sternwarte - </a:t>
            </a:r>
            <a:r>
              <a:rPr lang="de-AT" dirty="0" smtClean="0"/>
              <a:t>ob RM notwendig ist </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26</a:t>
            </a:fld>
            <a:endParaRPr lang="de-DE" altLang="de-DE"/>
          </a:p>
        </p:txBody>
      </p:sp>
    </p:spTree>
    <p:extLst>
      <p:ext uri="{BB962C8B-B14F-4D97-AF65-F5344CB8AC3E}">
        <p14:creationId xmlns:p14="http://schemas.microsoft.com/office/powerpoint/2010/main" val="3545679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45</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46</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47</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48</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Kugelkopf an dieser Position am</a:t>
            </a:r>
            <a:r>
              <a:rPr lang="de-AT" baseline="0" dirty="0" smtClean="0"/>
              <a:t> schwierigsten</a:t>
            </a:r>
          </a:p>
          <a:p>
            <a:r>
              <a:rPr lang="de-AT" baseline="0" dirty="0" smtClean="0"/>
              <a:t>jede Klemme verursacht Verstellung (verdrücken der Position)</a:t>
            </a:r>
          </a:p>
          <a:p>
            <a:r>
              <a:rPr lang="de-AT" baseline="0" dirty="0" smtClean="0"/>
              <a:t>Getriebe/</a:t>
            </a:r>
            <a:r>
              <a:rPr lang="de-AT" baseline="0" dirty="0" err="1" smtClean="0"/>
              <a:t>Videoneiger</a:t>
            </a:r>
            <a:r>
              <a:rPr lang="de-AT" baseline="0" dirty="0" smtClean="0"/>
              <a:t> – </a:t>
            </a:r>
            <a:r>
              <a:rPr lang="de-AT" baseline="0" dirty="0" err="1" smtClean="0"/>
              <a:t>Starhopping</a:t>
            </a:r>
            <a:r>
              <a:rPr lang="de-AT" baseline="0" dirty="0" smtClean="0"/>
              <a:t> möglich, Aufstellung bei Tageslicht möglich Ausrichtung nach Norden nicht wichtig – bei Polhöhenblock </a:t>
            </a:r>
            <a:r>
              <a:rPr lang="de-AT" baseline="0" dirty="0" err="1" smtClean="0"/>
              <a:t>eingschränkte</a:t>
            </a:r>
            <a:r>
              <a:rPr lang="de-AT" baseline="0" dirty="0" smtClean="0"/>
              <a:t> </a:t>
            </a:r>
            <a:r>
              <a:rPr lang="de-AT" baseline="0" dirty="0" err="1" smtClean="0"/>
              <a:t>Azimutverstellung</a:t>
            </a:r>
            <a:r>
              <a:rPr lang="de-AT" baseline="0" dirty="0" smtClean="0"/>
              <a:t> Aufstellung kritischer</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49</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50</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51</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52</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53</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54</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Hinweis: kann sich lohnen, je nach Einsatz  - für mobil zuhause</a:t>
            </a:r>
            <a:r>
              <a:rPr lang="de-AT" baseline="0" dirty="0" smtClean="0"/>
              <a:t> bzw. im Bereich der Sternwarte - </a:t>
            </a:r>
            <a:r>
              <a:rPr lang="de-AT" dirty="0" smtClean="0"/>
              <a:t>ob RM notwendig ist </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27</a:t>
            </a:fld>
            <a:endParaRPr lang="de-DE" altLang="de-DE"/>
          </a:p>
        </p:txBody>
      </p:sp>
    </p:spTree>
    <p:extLst>
      <p:ext uri="{BB962C8B-B14F-4D97-AF65-F5344CB8AC3E}">
        <p14:creationId xmlns:p14="http://schemas.microsoft.com/office/powerpoint/2010/main" val="3545679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55</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56</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57</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58</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59</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65</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66</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67</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Folie</a:t>
            </a:r>
            <a:r>
              <a:rPr lang="de-AT" baseline="0" dirty="0" smtClean="0"/>
              <a:t> leitet sich ab aus: wofür ist eine RM geeignet</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68</a:t>
            </a:fld>
            <a:endParaRPr lang="de-DE" altLang="de-DE"/>
          </a:p>
        </p:txBody>
      </p:sp>
    </p:spTree>
    <p:extLst>
      <p:ext uri="{BB962C8B-B14F-4D97-AF65-F5344CB8AC3E}">
        <p14:creationId xmlns:p14="http://schemas.microsoft.com/office/powerpoint/2010/main" val="194602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Hinweis: kann sich lohnen, je nach Einsatz  - für mobil zuhause</a:t>
            </a:r>
            <a:r>
              <a:rPr lang="de-AT" baseline="0" dirty="0" smtClean="0"/>
              <a:t> bzw. im Bereich der Sternwarte - </a:t>
            </a:r>
            <a:r>
              <a:rPr lang="de-AT" dirty="0" smtClean="0"/>
              <a:t>ob RM notwendig ist </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28</a:t>
            </a:fld>
            <a:endParaRPr lang="de-DE" altLang="de-DE"/>
          </a:p>
        </p:txBody>
      </p:sp>
    </p:spTree>
    <p:extLst>
      <p:ext uri="{BB962C8B-B14F-4D97-AF65-F5344CB8AC3E}">
        <p14:creationId xmlns:p14="http://schemas.microsoft.com/office/powerpoint/2010/main" val="354567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Hinweis: kann sich lohnen, je nach Einsatz  - für mobil zuhause</a:t>
            </a:r>
            <a:r>
              <a:rPr lang="de-AT" baseline="0" dirty="0" smtClean="0"/>
              <a:t> bzw. im Bereich der Sternwarte - </a:t>
            </a:r>
            <a:r>
              <a:rPr lang="de-AT" dirty="0" smtClean="0"/>
              <a:t>ob RM notwendig ist </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29</a:t>
            </a:fld>
            <a:endParaRPr lang="de-DE" altLang="de-DE"/>
          </a:p>
        </p:txBody>
      </p:sp>
    </p:spTree>
    <p:extLst>
      <p:ext uri="{BB962C8B-B14F-4D97-AF65-F5344CB8AC3E}">
        <p14:creationId xmlns:p14="http://schemas.microsoft.com/office/powerpoint/2010/main" val="354567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Hinweis: kann sich lohnen, je nach Einsatz  - für mobil zuhause</a:t>
            </a:r>
            <a:r>
              <a:rPr lang="de-AT" baseline="0" dirty="0" smtClean="0"/>
              <a:t> bzw. im Bereich der Sternwarte - </a:t>
            </a:r>
            <a:r>
              <a:rPr lang="de-AT" dirty="0" smtClean="0"/>
              <a:t>ob RM notwendig ist </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30</a:t>
            </a:fld>
            <a:endParaRPr lang="de-DE" altLang="de-DE"/>
          </a:p>
        </p:txBody>
      </p:sp>
    </p:spTree>
    <p:extLst>
      <p:ext uri="{BB962C8B-B14F-4D97-AF65-F5344CB8AC3E}">
        <p14:creationId xmlns:p14="http://schemas.microsoft.com/office/powerpoint/2010/main" val="354567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Hinweis: kann sich lohnen, je nach Einsatz  - für mobil zuhause</a:t>
            </a:r>
            <a:r>
              <a:rPr lang="de-AT" baseline="0" dirty="0" smtClean="0"/>
              <a:t> bzw. im Bereich der Sternwarte - </a:t>
            </a:r>
            <a:r>
              <a:rPr lang="de-AT" dirty="0" smtClean="0"/>
              <a:t>ob RM notwendig ist </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31</a:t>
            </a:fld>
            <a:endParaRPr lang="de-DE" altLang="de-DE"/>
          </a:p>
        </p:txBody>
      </p:sp>
    </p:spTree>
    <p:extLst>
      <p:ext uri="{BB962C8B-B14F-4D97-AF65-F5344CB8AC3E}">
        <p14:creationId xmlns:p14="http://schemas.microsoft.com/office/powerpoint/2010/main" val="354567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Hinweis: kann sich lohnen, je nach Einsatz  - für mobil zuhause</a:t>
            </a:r>
            <a:r>
              <a:rPr lang="de-AT" baseline="0" dirty="0" smtClean="0"/>
              <a:t> bzw. im Bereich der Sternwarte - </a:t>
            </a:r>
            <a:r>
              <a:rPr lang="de-AT" dirty="0" smtClean="0"/>
              <a:t>ob RM notwendig ist </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32</a:t>
            </a:fld>
            <a:endParaRPr lang="de-DE" altLang="de-DE"/>
          </a:p>
        </p:txBody>
      </p:sp>
    </p:spTree>
    <p:extLst>
      <p:ext uri="{BB962C8B-B14F-4D97-AF65-F5344CB8AC3E}">
        <p14:creationId xmlns:p14="http://schemas.microsoft.com/office/powerpoint/2010/main" val="354567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Skizze Stativ  POLHÖHENBLOCK  Reisemontierung</a:t>
            </a:r>
            <a:r>
              <a:rPr lang="de-AT" baseline="0" dirty="0" smtClean="0"/>
              <a:t> Kugelkopf Kamera</a:t>
            </a:r>
            <a:endParaRPr lang="de-AT" dirty="0"/>
          </a:p>
        </p:txBody>
      </p:sp>
      <p:sp>
        <p:nvSpPr>
          <p:cNvPr id="4" name="Foliennummernplatzhalter 3"/>
          <p:cNvSpPr>
            <a:spLocks noGrp="1"/>
          </p:cNvSpPr>
          <p:nvPr>
            <p:ph type="sldNum" sz="quarter" idx="10"/>
          </p:nvPr>
        </p:nvSpPr>
        <p:spPr/>
        <p:txBody>
          <a:bodyPr/>
          <a:lstStyle/>
          <a:p>
            <a:fld id="{EB055B6F-6A19-4346-A36B-F23C705C71F2}" type="slidenum">
              <a:rPr lang="de-DE" altLang="de-DE" smtClean="0"/>
              <a:pPr/>
              <a:t>34</a:t>
            </a:fld>
            <a:endParaRPr lang="de-DE" altLang="de-DE"/>
          </a:p>
        </p:txBody>
      </p:sp>
    </p:spTree>
    <p:extLst>
      <p:ext uri="{BB962C8B-B14F-4D97-AF65-F5344CB8AC3E}">
        <p14:creationId xmlns:p14="http://schemas.microsoft.com/office/powerpoint/2010/main" val="181172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47810" name="Group 2"/>
          <p:cNvGrpSpPr>
            <a:grpSpLocks/>
          </p:cNvGrpSpPr>
          <p:nvPr/>
        </p:nvGrpSpPr>
        <p:grpSpPr bwMode="auto">
          <a:xfrm>
            <a:off x="0" y="0"/>
            <a:ext cx="9148763" cy="6851650"/>
            <a:chOff x="1" y="0"/>
            <a:chExt cx="5763" cy="4316"/>
          </a:xfrm>
        </p:grpSpPr>
        <p:sp>
          <p:nvSpPr>
            <p:cNvPr id="24781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1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1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grpSp>
          <p:nvGrpSpPr>
            <p:cNvPr id="247814" name="Group 6"/>
            <p:cNvGrpSpPr>
              <a:grpSpLocks/>
            </p:cNvGrpSpPr>
            <p:nvPr/>
          </p:nvGrpSpPr>
          <p:grpSpPr bwMode="auto">
            <a:xfrm>
              <a:off x="288" y="0"/>
              <a:ext cx="5098" cy="4316"/>
              <a:chOff x="288" y="0"/>
              <a:chExt cx="5098" cy="4316"/>
            </a:xfrm>
          </p:grpSpPr>
          <p:sp>
            <p:nvSpPr>
              <p:cNvPr id="24781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1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1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1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1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grpSp>
        <p:sp>
          <p:nvSpPr>
            <p:cNvPr id="24782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2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3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3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3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3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3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3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83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783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783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47839" name="Group 31"/>
            <p:cNvGrpSpPr>
              <a:grpSpLocks/>
            </p:cNvGrpSpPr>
            <p:nvPr/>
          </p:nvGrpSpPr>
          <p:grpSpPr bwMode="auto">
            <a:xfrm>
              <a:off x="1" y="392"/>
              <a:ext cx="5758" cy="1571"/>
              <a:chOff x="1" y="392"/>
              <a:chExt cx="5758" cy="1571"/>
            </a:xfrm>
          </p:grpSpPr>
          <p:sp>
            <p:nvSpPr>
              <p:cNvPr id="24784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784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784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784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784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4784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784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47847" name="Rectangle 39"/>
          <p:cNvSpPr>
            <a:spLocks noGrp="1" noChangeArrowheads="1"/>
          </p:cNvSpPr>
          <p:nvPr>
            <p:ph type="ctrTitle" sz="quarter"/>
          </p:nvPr>
        </p:nvSpPr>
        <p:spPr>
          <a:xfrm>
            <a:off x="685800" y="1692275"/>
            <a:ext cx="7772400" cy="1736725"/>
          </a:xfrm>
          <a:prstGeom prst="rect">
            <a:avLst/>
          </a:prstGeom>
        </p:spPr>
        <p:txBody>
          <a:bodyPr anchor="b"/>
          <a:lstStyle>
            <a:lvl1pPr>
              <a:defRPr sz="5400"/>
            </a:lvl1pPr>
          </a:lstStyle>
          <a:p>
            <a:pPr lvl="0"/>
            <a:endParaRPr lang="de-DE" altLang="de-DE" noProof="0" dirty="0" smtClean="0"/>
          </a:p>
        </p:txBody>
      </p:sp>
      <p:sp>
        <p:nvSpPr>
          <p:cNvPr id="247848" name="Rectangle 40"/>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Wingdings" pitchFamily="2" charset="2"/>
              <a:buNone/>
              <a:defRPr/>
            </a:lvl1pPr>
          </a:lstStyle>
          <a:p>
            <a:pPr lvl="0"/>
            <a:endParaRPr lang="de-DE" altLang="de-DE"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EFF203D5-DCCE-49EA-B77C-37DFCFEC1AEF}" type="slidenum">
              <a:rPr lang="de-DE" altLang="de-DE"/>
              <a:pPr/>
              <a:t>‹Nr.›</a:t>
            </a:fld>
            <a:endParaRPr lang="de-DE" altLang="de-DE"/>
          </a:p>
        </p:txBody>
      </p:sp>
    </p:spTree>
    <p:extLst>
      <p:ext uri="{BB962C8B-B14F-4D97-AF65-F5344CB8AC3E}">
        <p14:creationId xmlns:p14="http://schemas.microsoft.com/office/powerpoint/2010/main" val="524473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863107"/>
            <a:ext cx="8229600" cy="774923"/>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307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6AF455F4-24AF-41C6-B343-A2EC85893AC1}" type="slidenum">
              <a:rPr lang="de-DE" altLang="de-DE"/>
              <a:pPr/>
              <a:t>‹Nr.›</a:t>
            </a:fld>
            <a:endParaRPr lang="de-DE" altLang="de-DE"/>
          </a:p>
        </p:txBody>
      </p:sp>
    </p:spTree>
    <p:extLst>
      <p:ext uri="{BB962C8B-B14F-4D97-AF65-F5344CB8AC3E}">
        <p14:creationId xmlns:p14="http://schemas.microsoft.com/office/powerpoint/2010/main" val="3770708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7813"/>
            <a:ext cx="2057400" cy="5853112"/>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7813"/>
            <a:ext cx="6019800" cy="585311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094974E7-0328-4F07-A461-14D734D17B61}" type="slidenum">
              <a:rPr lang="de-DE" altLang="de-DE"/>
              <a:pPr/>
              <a:t>‹Nr.›</a:t>
            </a:fld>
            <a:endParaRPr lang="de-DE" altLang="de-DE"/>
          </a:p>
        </p:txBody>
      </p:sp>
    </p:spTree>
    <p:extLst>
      <p:ext uri="{BB962C8B-B14F-4D97-AF65-F5344CB8AC3E}">
        <p14:creationId xmlns:p14="http://schemas.microsoft.com/office/powerpoint/2010/main" val="35067798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BCDEDF9F-96AA-4EEB-A59A-0B293B5BDD67}" type="slidenum">
              <a:rPr lang="de-DE" altLang="de-DE"/>
              <a:pPr/>
              <a:t>‹Nr.›</a:t>
            </a:fld>
            <a:endParaRPr lang="de-DE" altLang="de-DE"/>
          </a:p>
        </p:txBody>
      </p:sp>
      <p:sp>
        <p:nvSpPr>
          <p:cNvPr id="5" name="Titel 1"/>
          <p:cNvSpPr>
            <a:spLocks noGrp="1"/>
          </p:cNvSpPr>
          <p:nvPr>
            <p:ph type="title"/>
          </p:nvPr>
        </p:nvSpPr>
        <p:spPr>
          <a:xfrm>
            <a:off x="457200" y="863107"/>
            <a:ext cx="8229600" cy="774923"/>
          </a:xfrm>
          <a:prstGeom prst="rect">
            <a:avLst/>
          </a:prstGeom>
        </p:spPr>
        <p:txBody>
          <a:bodyPr/>
          <a:lstStyle>
            <a:lvl1pPr>
              <a:defRPr sz="2400"/>
            </a:lvl1pPr>
          </a:lstStyle>
          <a:p>
            <a:r>
              <a:rPr lang="de-DE" dirty="0" smtClean="0"/>
              <a:t>Titelmasterformat durch Klicken bearbeiten</a:t>
            </a:r>
            <a:endParaRPr lang="de-AT" dirty="0"/>
          </a:p>
        </p:txBody>
      </p:sp>
      <p:sp>
        <p:nvSpPr>
          <p:cNvPr id="6" name="Inhaltsplatzhalter 2"/>
          <p:cNvSpPr>
            <a:spLocks noGrp="1"/>
          </p:cNvSpPr>
          <p:nvPr>
            <p:ph idx="1"/>
          </p:nvPr>
        </p:nvSpPr>
        <p:spPr>
          <a:xfrm>
            <a:off x="457200" y="1600200"/>
            <a:ext cx="8229600" cy="4530725"/>
          </a:xfrm>
          <a:prstGeom prst="rect">
            <a:avLst/>
          </a:prstGeom>
        </p:spPr>
        <p:txBody>
          <a:bodyPr/>
          <a:lstStyle>
            <a:lvl1pPr marL="0" indent="0">
              <a:buNone/>
              <a:defRPr sz="1600"/>
            </a:lvl1pPr>
          </a:lstStyle>
          <a:p>
            <a:pPr lvl="0"/>
            <a:r>
              <a:rPr lang="de-AT" dirty="0" smtClean="0"/>
              <a:t>Text</a:t>
            </a:r>
            <a:endParaRPr lang="de-AT" dirty="0"/>
          </a:p>
        </p:txBody>
      </p:sp>
    </p:spTree>
    <p:extLst>
      <p:ext uri="{BB962C8B-B14F-4D97-AF65-F5344CB8AC3E}">
        <p14:creationId xmlns:p14="http://schemas.microsoft.com/office/powerpoint/2010/main" val="35739153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863107"/>
            <a:ext cx="8229600" cy="774923"/>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307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5E94B95A-8665-445D-AA93-BFC36D4876F9}" type="slidenum">
              <a:rPr lang="de-DE" altLang="de-DE"/>
              <a:pPr/>
              <a:t>‹Nr.›</a:t>
            </a:fld>
            <a:endParaRPr lang="de-DE" altLang="de-DE"/>
          </a:p>
        </p:txBody>
      </p:sp>
    </p:spTree>
    <p:extLst>
      <p:ext uri="{BB962C8B-B14F-4D97-AF65-F5344CB8AC3E}">
        <p14:creationId xmlns:p14="http://schemas.microsoft.com/office/powerpoint/2010/main" val="4110879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283CB9B5-CA7F-42B9-BE72-799964F0EA2C}" type="slidenum">
              <a:rPr lang="de-DE" altLang="de-DE"/>
              <a:pPr/>
              <a:t>‹Nr.›</a:t>
            </a:fld>
            <a:endParaRPr lang="de-DE" altLang="de-DE"/>
          </a:p>
        </p:txBody>
      </p:sp>
    </p:spTree>
    <p:extLst>
      <p:ext uri="{BB962C8B-B14F-4D97-AF65-F5344CB8AC3E}">
        <p14:creationId xmlns:p14="http://schemas.microsoft.com/office/powerpoint/2010/main" val="2187594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863107"/>
            <a:ext cx="8229600" cy="774923"/>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DF3A8BE9-2891-4D95-B87D-837ADA1AEC02}" type="slidenum">
              <a:rPr lang="de-DE" altLang="de-DE"/>
              <a:pPr/>
              <a:t>‹Nr.›</a:t>
            </a:fld>
            <a:endParaRPr lang="de-DE" altLang="de-DE"/>
          </a:p>
        </p:txBody>
      </p:sp>
    </p:spTree>
    <p:extLst>
      <p:ext uri="{BB962C8B-B14F-4D97-AF65-F5344CB8AC3E}">
        <p14:creationId xmlns:p14="http://schemas.microsoft.com/office/powerpoint/2010/main" val="49646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AD002E3E-94D9-419C-8D31-EFAA7647E873}" type="slidenum">
              <a:rPr lang="de-DE" altLang="de-DE"/>
              <a:pPr/>
              <a:t>‹Nr.›</a:t>
            </a:fld>
            <a:endParaRPr lang="de-DE" altLang="de-DE"/>
          </a:p>
        </p:txBody>
      </p:sp>
    </p:spTree>
    <p:extLst>
      <p:ext uri="{BB962C8B-B14F-4D97-AF65-F5344CB8AC3E}">
        <p14:creationId xmlns:p14="http://schemas.microsoft.com/office/powerpoint/2010/main" val="31060616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764704"/>
            <a:ext cx="8229600" cy="576064"/>
          </a:xfrm>
          <a:prstGeom prst="rect">
            <a:avLst/>
          </a:prstGeom>
        </p:spPr>
        <p:txBody>
          <a:bodyPr/>
          <a:lstStyle>
            <a:lvl1pPr>
              <a:defRPr sz="2800"/>
            </a:lvl1pPr>
          </a:lstStyle>
          <a:p>
            <a:r>
              <a:rPr lang="de-DE" dirty="0" smtClean="0"/>
              <a:t>Titelmasterformat durch Klicken bearbeiten</a:t>
            </a:r>
            <a:endParaRPr lang="de-AT" dirty="0"/>
          </a:p>
        </p:txBody>
      </p:sp>
      <p:sp>
        <p:nvSpPr>
          <p:cNvPr id="9" name="Datumsplatzhalter 8"/>
          <p:cNvSpPr>
            <a:spLocks noGrp="1"/>
          </p:cNvSpPr>
          <p:nvPr>
            <p:ph type="dt" sz="half" idx="10"/>
          </p:nvPr>
        </p:nvSpPr>
        <p:spPr/>
        <p:txBody>
          <a:bodyPr/>
          <a:lstStyle/>
          <a:p>
            <a:endParaRPr lang="de-DE" altLang="de-DE"/>
          </a:p>
        </p:txBody>
      </p:sp>
      <p:sp>
        <p:nvSpPr>
          <p:cNvPr id="10" name="Fußzeilenplatzhalter 9"/>
          <p:cNvSpPr>
            <a:spLocks noGrp="1"/>
          </p:cNvSpPr>
          <p:nvPr>
            <p:ph type="ftr" sz="quarter" idx="11"/>
          </p:nvPr>
        </p:nvSpPr>
        <p:spPr/>
        <p:txBody>
          <a:bodyPr/>
          <a:lstStyle/>
          <a:p>
            <a:endParaRPr lang="de-DE" altLang="de-DE"/>
          </a:p>
        </p:txBody>
      </p:sp>
      <p:sp>
        <p:nvSpPr>
          <p:cNvPr id="11" name="Foliennummernplatzhalter 10"/>
          <p:cNvSpPr>
            <a:spLocks noGrp="1"/>
          </p:cNvSpPr>
          <p:nvPr>
            <p:ph type="sldNum" sz="quarter" idx="12"/>
          </p:nvPr>
        </p:nvSpPr>
        <p:spPr/>
        <p:txBody>
          <a:bodyPr/>
          <a:lstStyle/>
          <a:p>
            <a:fld id="{FFBB6B19-CAC9-4B3C-9B15-EC8629C53665}" type="slidenum">
              <a:rPr lang="de-DE" altLang="de-DE" smtClean="0"/>
              <a:pPr/>
              <a:t>‹Nr.›</a:t>
            </a:fld>
            <a:endParaRPr lang="de-DE" altLang="de-DE"/>
          </a:p>
        </p:txBody>
      </p:sp>
    </p:spTree>
    <p:extLst>
      <p:ext uri="{BB962C8B-B14F-4D97-AF65-F5344CB8AC3E}">
        <p14:creationId xmlns:p14="http://schemas.microsoft.com/office/powerpoint/2010/main" val="24041746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ltLang="de-DE"/>
          </a:p>
        </p:txBody>
      </p:sp>
      <p:sp>
        <p:nvSpPr>
          <p:cNvPr id="4" name="Fußzeilenplatzhalter 3"/>
          <p:cNvSpPr>
            <a:spLocks noGrp="1"/>
          </p:cNvSpPr>
          <p:nvPr>
            <p:ph type="ftr" sz="quarter" idx="11"/>
          </p:nvPr>
        </p:nvSpPr>
        <p:spPr/>
        <p:txBody>
          <a:bodyPr/>
          <a:lstStyle/>
          <a:p>
            <a:endParaRPr lang="de-DE" altLang="de-DE"/>
          </a:p>
        </p:txBody>
      </p:sp>
      <p:sp>
        <p:nvSpPr>
          <p:cNvPr id="5" name="Foliennummernplatzhalter 4"/>
          <p:cNvSpPr>
            <a:spLocks noGrp="1"/>
          </p:cNvSpPr>
          <p:nvPr>
            <p:ph type="sldNum" sz="quarter" idx="12"/>
          </p:nvPr>
        </p:nvSpPr>
        <p:spPr/>
        <p:txBody>
          <a:bodyPr/>
          <a:lstStyle/>
          <a:p>
            <a:fld id="{FFBB6B19-CAC9-4B3C-9B15-EC8629C53665}" type="slidenum">
              <a:rPr lang="de-DE" altLang="de-DE" smtClean="0"/>
              <a:pPr/>
              <a:t>‹Nr.›</a:t>
            </a:fld>
            <a:endParaRPr lang="de-DE" altLang="de-DE"/>
          </a:p>
        </p:txBody>
      </p:sp>
    </p:spTree>
    <p:extLst>
      <p:ext uri="{BB962C8B-B14F-4D97-AF65-F5344CB8AC3E}">
        <p14:creationId xmlns:p14="http://schemas.microsoft.com/office/powerpoint/2010/main" val="11805622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251520" y="148478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F2E8299B-3EA6-4DE2-8754-101B4B3A50FC}" type="slidenum">
              <a:rPr lang="de-DE" altLang="de-DE"/>
              <a:pPr/>
              <a:t>‹Nr.›</a:t>
            </a:fld>
            <a:endParaRPr lang="de-DE" altLang="de-DE"/>
          </a:p>
        </p:txBody>
      </p:sp>
    </p:spTree>
    <p:extLst>
      <p:ext uri="{BB962C8B-B14F-4D97-AF65-F5344CB8AC3E}">
        <p14:creationId xmlns:p14="http://schemas.microsoft.com/office/powerpoint/2010/main" val="4925934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46786" name="Group 2"/>
          <p:cNvGrpSpPr>
            <a:grpSpLocks/>
          </p:cNvGrpSpPr>
          <p:nvPr/>
        </p:nvGrpSpPr>
        <p:grpSpPr bwMode="auto">
          <a:xfrm>
            <a:off x="1588" y="0"/>
            <a:ext cx="9148762" cy="6851650"/>
            <a:chOff x="1" y="0"/>
            <a:chExt cx="5763" cy="4316"/>
          </a:xfrm>
        </p:grpSpPr>
        <p:sp>
          <p:nvSpPr>
            <p:cNvPr id="24678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8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8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grpSp>
          <p:nvGrpSpPr>
            <p:cNvPr id="246790" name="Group 6"/>
            <p:cNvGrpSpPr>
              <a:grpSpLocks/>
            </p:cNvGrpSpPr>
            <p:nvPr/>
          </p:nvGrpSpPr>
          <p:grpSpPr bwMode="auto">
            <a:xfrm>
              <a:off x="288" y="0"/>
              <a:ext cx="5098" cy="4316"/>
              <a:chOff x="288" y="0"/>
              <a:chExt cx="5098" cy="4316"/>
            </a:xfrm>
          </p:grpSpPr>
          <p:sp>
            <p:nvSpPr>
              <p:cNvPr id="24679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9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9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9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9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9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9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9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79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grpSp>
        <p:sp>
          <p:nvSpPr>
            <p:cNvPr id="24680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7"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8"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0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10"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11"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812"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6813"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6814"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46815" name="Group 31"/>
            <p:cNvGrpSpPr>
              <a:grpSpLocks/>
            </p:cNvGrpSpPr>
            <p:nvPr/>
          </p:nvGrpSpPr>
          <p:grpSpPr bwMode="auto">
            <a:xfrm>
              <a:off x="1" y="392"/>
              <a:ext cx="5758" cy="1571"/>
              <a:chOff x="1" y="392"/>
              <a:chExt cx="5758" cy="1571"/>
            </a:xfrm>
          </p:grpSpPr>
          <p:sp>
            <p:nvSpPr>
              <p:cNvPr id="24681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681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681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681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682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468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468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46824" name="Rectangle 40"/>
          <p:cNvSpPr>
            <a:spLocks noGrp="1" noChangeArrowheads="1"/>
          </p:cNvSpPr>
          <p:nvPr>
            <p:ph type="dt" sz="half" idx="2"/>
          </p:nvPr>
        </p:nvSpPr>
        <p:spPr bwMode="auto">
          <a:xfrm>
            <a:off x="438150" y="5143391"/>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de-DE" altLang="de-DE" dirty="0"/>
          </a:p>
        </p:txBody>
      </p:sp>
      <p:sp>
        <p:nvSpPr>
          <p:cNvPr id="246825" name="Rectangle 41"/>
          <p:cNvSpPr>
            <a:spLocks noGrp="1" noChangeArrowheads="1"/>
          </p:cNvSpPr>
          <p:nvPr>
            <p:ph type="ftr" sz="quarter" idx="3"/>
          </p:nvPr>
        </p:nvSpPr>
        <p:spPr bwMode="auto">
          <a:xfrm>
            <a:off x="3132826" y="5682729"/>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de-DE" altLang="de-DE" dirty="0"/>
          </a:p>
        </p:txBody>
      </p:sp>
      <p:cxnSp>
        <p:nvCxnSpPr>
          <p:cNvPr id="3" name="Gerade Verbindung 2"/>
          <p:cNvCxnSpPr/>
          <p:nvPr userDrawn="1"/>
        </p:nvCxnSpPr>
        <p:spPr>
          <a:xfrm>
            <a:off x="9525" y="836712"/>
            <a:ext cx="9140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a:xfrm>
            <a:off x="0" y="6309320"/>
            <a:ext cx="9140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userDrawn="1"/>
        </p:nvSpPr>
        <p:spPr>
          <a:xfrm>
            <a:off x="3524492" y="6428115"/>
            <a:ext cx="2034691" cy="261610"/>
          </a:xfrm>
          <a:prstGeom prst="rect">
            <a:avLst/>
          </a:prstGeom>
          <a:noFill/>
        </p:spPr>
        <p:txBody>
          <a:bodyPr wrap="square" rtlCol="0">
            <a:spAutoFit/>
          </a:bodyPr>
          <a:lstStyle/>
          <a:p>
            <a:pPr algn="ctr"/>
            <a:r>
              <a:rPr lang="de-AT" sz="1100" dirty="0" smtClean="0"/>
              <a:t>Herbert Walter</a:t>
            </a:r>
            <a:endParaRPr lang="de-AT" sz="1100" dirty="0"/>
          </a:p>
        </p:txBody>
      </p:sp>
      <p:sp>
        <p:nvSpPr>
          <p:cNvPr id="246826" name="Rectangle 42"/>
          <p:cNvSpPr>
            <a:spLocks noGrp="1" noChangeArrowheads="1"/>
          </p:cNvSpPr>
          <p:nvPr>
            <p:ph type="sldNum" sz="quarter" idx="4"/>
          </p:nvPr>
        </p:nvSpPr>
        <p:spPr bwMode="auto">
          <a:xfrm>
            <a:off x="6588224" y="6400423"/>
            <a:ext cx="2133600" cy="26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ED220FCB-6CF6-409E-9448-3E7C7FC5EA09}" type="slidenum">
              <a:rPr lang="de-DE" altLang="de-DE" smtClean="0"/>
              <a:t>‹Nr.›</a:t>
            </a:fld>
            <a:endParaRPr lang="de-DE" altLang="de-DE" dirty="0"/>
          </a:p>
        </p:txBody>
      </p:sp>
      <p:sp>
        <p:nvSpPr>
          <p:cNvPr id="5" name="Textfeld 4"/>
          <p:cNvSpPr txBox="1"/>
          <p:nvPr userDrawn="1"/>
        </p:nvSpPr>
        <p:spPr>
          <a:xfrm>
            <a:off x="1547664" y="209054"/>
            <a:ext cx="6552728" cy="461665"/>
          </a:xfrm>
          <a:prstGeom prst="rect">
            <a:avLst/>
          </a:prstGeom>
          <a:noFill/>
        </p:spPr>
        <p:txBody>
          <a:bodyPr wrap="square" rtlCol="0">
            <a:spAutoFit/>
          </a:bodyPr>
          <a:lstStyle/>
          <a:p>
            <a:pPr marL="457200" lvl="1" indent="0" algn="l" rtl="0" eaLnBrk="1" fontAlgn="base" hangingPunct="1">
              <a:spcBef>
                <a:spcPct val="20000"/>
              </a:spcBef>
              <a:spcAft>
                <a:spcPct val="0"/>
              </a:spcAft>
              <a:buClr>
                <a:schemeClr val="tx1"/>
              </a:buClr>
              <a:buNone/>
            </a:pPr>
            <a:r>
              <a:rPr lang="de-AT" sz="2400" dirty="0" smtClean="0">
                <a:solidFill>
                  <a:schemeClr val="tx1"/>
                </a:solidFill>
                <a:effectLst>
                  <a:outerShdw blurRad="38100" dist="38100" dir="2700000" algn="tl">
                    <a:srgbClr val="000000"/>
                  </a:outerShdw>
                </a:effectLst>
                <a:latin typeface="+mn-lt"/>
              </a:rPr>
              <a:t>Reisemontierungen </a:t>
            </a:r>
            <a:r>
              <a:rPr lang="de-AT" sz="2400" dirty="0" smtClean="0">
                <a:solidFill>
                  <a:schemeClr val="tx1"/>
                </a:solidFill>
                <a:effectLst>
                  <a:outerShdw blurRad="38100" dist="38100" dir="2700000" algn="tl">
                    <a:srgbClr val="000000"/>
                  </a:outerShdw>
                </a:effectLst>
                <a:latin typeface="+mn-lt"/>
              </a:rPr>
              <a:t>– ein Vergleich</a:t>
            </a:r>
            <a:endParaRPr lang="de-AT" sz="2400" dirty="0">
              <a:solidFill>
                <a:schemeClr val="tx1"/>
              </a:solidFill>
              <a:effectLst>
                <a:outerShdw blurRad="38100" dist="38100" dir="2700000" algn="tl">
                  <a:srgbClr val="000000"/>
                </a:outerShdw>
              </a:effectLst>
              <a:latin typeface="+mn-lt"/>
            </a:endParaRPr>
          </a:p>
        </p:txBody>
      </p:sp>
      <p:sp>
        <p:nvSpPr>
          <p:cNvPr id="6" name="Textfeld 5"/>
          <p:cNvSpPr txBox="1"/>
          <p:nvPr userDrawn="1"/>
        </p:nvSpPr>
        <p:spPr>
          <a:xfrm>
            <a:off x="371475" y="6428115"/>
            <a:ext cx="1872208"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altLang="de-DE" sz="1000" dirty="0" smtClean="0"/>
              <a:t>www.skypixels.at</a:t>
            </a:r>
            <a:endParaRPr lang="de-AT" sz="1200" dirty="0"/>
          </a:p>
        </p:txBody>
      </p:sp>
    </p:spTree>
  </p:cSld>
  <p:clrMap bg1="dk2" tx1="lt1" bg2="dk1" tx2="lt2" accent1="accent1" accent2="accent2" accent3="accent3" accent4="accent4" accent5="accent5" accent6="accent6" hlink="hlink" folHlink="folHlink"/>
  <p:sldLayoutIdLst>
    <p:sldLayoutId id="2147483686" r:id="rId1"/>
    <p:sldLayoutId id="2147483692" r:id="rId2"/>
    <p:sldLayoutId id="2147483687" r:id="rId3"/>
    <p:sldLayoutId id="2147483688" r:id="rId4"/>
    <p:sldLayoutId id="2147483689" r:id="rId5"/>
    <p:sldLayoutId id="2147483690" r:id="rId6"/>
    <p:sldLayoutId id="2147483691" r:id="rId7"/>
    <p:sldLayoutId id="2147483697" r:id="rId8"/>
    <p:sldLayoutId id="2147483693" r:id="rId9"/>
    <p:sldLayoutId id="2147483694" r:id="rId10"/>
    <p:sldLayoutId id="2147483695" r:id="rId11"/>
    <p:sldLayoutId id="2147483696"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28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0" indent="0" algn="l" rtl="0" eaLnBrk="1" fontAlgn="base" hangingPunct="1">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914400" indent="0" algn="l" rtl="0" eaLnBrk="1" fontAlgn="base" hangingPunct="1">
        <a:spcBef>
          <a:spcPct val="20000"/>
        </a:spcBef>
        <a:spcAft>
          <a:spcPct val="0"/>
        </a:spcAft>
        <a:buClr>
          <a:schemeClr val="accent2"/>
        </a:buClr>
        <a:buSzPct val="60000"/>
        <a:buFont typeface="Wingdings" pitchFamily="2" charset="2"/>
        <a:buNone/>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hyperlink" Target="http://www.sciencecenter.net/hutech/kenko/skymemo/track.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astronomieforum.at/viewtopic.php?f=35&amp;t=8239"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4.jpg"/><Relationship Id="rId4" Type="http://schemas.openxmlformats.org/officeDocument/2006/relationships/hyperlink" Target="http://forum.astronomie.de/phpapps/ubbthreads/ubbthreads.php/topics/1071064/Sky_Watcher_Star-Adventurer#Post1071064"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52.jpe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7.jpe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www.astro.schmid-koenig.de/software/software_polsuche2.html" TargetMode="External"/><Relationship Id="rId5" Type="http://schemas.openxmlformats.org/officeDocument/2006/relationships/hyperlink" Target="https://groups.yahoo.com/neo/groups/astrotrac/info" TargetMode="External"/><Relationship Id="rId4" Type="http://schemas.openxmlformats.org/officeDocument/2006/relationships/hyperlink" Target="http://www.josef-graef.de/sterne/equipment/ioptron_kaestchen.html#einnorde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66.gif"/></Relationships>
</file>

<file path=ppt/slides/_rels/slide54.xml.rels><?xml version="1.0" encoding="UTF-8" standalone="yes"?>
<Relationships xmlns="http://schemas.openxmlformats.org/package/2006/relationships"><Relationship Id="rId3" Type="http://schemas.openxmlformats.org/officeDocument/2006/relationships/hyperlink" Target="http://www.josef-graef.de/sterne/equipment/ioptron_kaestchen.html#einnorden"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hyperlink" Target="http://www.skypixels.at/downloads/readme.pdf" TargetMode="External"/><Relationship Id="rId4" Type="http://schemas.openxmlformats.org/officeDocument/2006/relationships/hyperlink" Target="http://www.skypixels.at/downloads/DSLR_logger_v3_11.zip"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74.jpeg"/></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hyperlink" Target="http://www.teleskop-express.de/shop/product_info.php/info/p4027.html" TargetMode="External"/><Relationship Id="rId7" Type="http://schemas.openxmlformats.org/officeDocument/2006/relationships/image" Target="../media/image78.jpeg"/><Relationship Id="rId2" Type="http://schemas.openxmlformats.org/officeDocument/2006/relationships/hyperlink" Target="http://www.teleskop-express.de/shop/product_info.php/info/p994.html" TargetMode="External"/><Relationship Id="rId1" Type="http://schemas.openxmlformats.org/officeDocument/2006/relationships/slideLayout" Target="../slideLayouts/slideLayout8.xml"/><Relationship Id="rId6" Type="http://schemas.openxmlformats.org/officeDocument/2006/relationships/image" Target="../media/image77.jpeg"/><Relationship Id="rId11" Type="http://schemas.openxmlformats.org/officeDocument/2006/relationships/image" Target="../media/image82.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hyperlink" Target="http://www.teleskop-express.de/shop/product_info.php/info/p2425_AstroTrac-320X---neue--verbesserte-Version.html" TargetMode="External"/><Relationship Id="rId9" Type="http://schemas.openxmlformats.org/officeDocument/2006/relationships/image" Target="../media/image80.jpeg"/></Relationships>
</file>

<file path=ppt/slides/_rels/slide6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www.teleskop-austria.at/information/mont-f10-fx/pdf/Vergleichstest_F10-Astrotrack.pdf"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90.jpeg"/></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ctrTitle"/>
          </p:nvPr>
        </p:nvSpPr>
        <p:spPr/>
        <p:txBody>
          <a:bodyPr/>
          <a:lstStyle/>
          <a:p>
            <a:r>
              <a:rPr lang="de-DE" altLang="de-DE" sz="4800" dirty="0" smtClean="0"/>
              <a:t>REISEMONTIERUNGEN</a:t>
            </a:r>
            <a:br>
              <a:rPr lang="de-DE" altLang="de-DE" sz="4800" dirty="0" smtClean="0"/>
            </a:br>
            <a:r>
              <a:rPr lang="de-DE" altLang="de-DE" sz="3600" dirty="0" smtClean="0"/>
              <a:t>- EIN VEGLEICH -</a:t>
            </a:r>
            <a:endParaRPr lang="de-DE" altLang="de-DE" sz="3600" dirty="0"/>
          </a:p>
        </p:txBody>
      </p:sp>
      <p:sp>
        <p:nvSpPr>
          <p:cNvPr id="274435" name="Rectangle 3"/>
          <p:cNvSpPr>
            <a:spLocks noGrp="1" noChangeArrowheads="1"/>
          </p:cNvSpPr>
          <p:nvPr>
            <p:ph type="subTitle" idx="1"/>
          </p:nvPr>
        </p:nvSpPr>
        <p:spPr>
          <a:xfrm>
            <a:off x="1331640" y="5805264"/>
            <a:ext cx="6400800" cy="478904"/>
          </a:xfrm>
        </p:spPr>
        <p:txBody>
          <a:bodyPr/>
          <a:lstStyle/>
          <a:p>
            <a:r>
              <a:rPr lang="de-DE" altLang="de-DE" sz="1800" dirty="0" smtClean="0"/>
              <a:t>Herbert Walter     Mai 2014</a:t>
            </a:r>
            <a:endParaRPr lang="de-DE" altLang="de-DE"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10</a:t>
            </a:fld>
            <a:endParaRPr lang="de-DE" altLang="de-DE"/>
          </a:p>
        </p:txBody>
      </p:sp>
      <p:sp>
        <p:nvSpPr>
          <p:cNvPr id="3" name="Textfeld 2"/>
          <p:cNvSpPr txBox="1"/>
          <p:nvPr/>
        </p:nvSpPr>
        <p:spPr>
          <a:xfrm>
            <a:off x="539552" y="1196752"/>
            <a:ext cx="1750800" cy="861774"/>
          </a:xfrm>
          <a:prstGeom prst="rect">
            <a:avLst/>
          </a:prstGeom>
          <a:noFill/>
        </p:spPr>
        <p:txBody>
          <a:bodyPr wrap="none" rtlCol="0">
            <a:spAutoFit/>
          </a:bodyPr>
          <a:lstStyle/>
          <a:p>
            <a:r>
              <a:rPr lang="de-AT" dirty="0" smtClean="0"/>
              <a:t>Travel Mount </a:t>
            </a:r>
          </a:p>
          <a:p>
            <a:endParaRPr lang="de-AT" dirty="0"/>
          </a:p>
          <a:p>
            <a:r>
              <a:rPr lang="de-AT" sz="1400" dirty="0" smtClean="0"/>
              <a:t>€ 498,-</a:t>
            </a:r>
          </a:p>
        </p:txBody>
      </p:sp>
      <p:pic>
        <p:nvPicPr>
          <p:cNvPr id="14338" name="Picture 2" descr="Montierung Fernrohrland Travelm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924944"/>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848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11</a:t>
            </a:fld>
            <a:endParaRPr lang="de-DE" altLang="de-DE"/>
          </a:p>
        </p:txBody>
      </p:sp>
      <p:sp>
        <p:nvSpPr>
          <p:cNvPr id="3" name="Textfeld 2"/>
          <p:cNvSpPr txBox="1"/>
          <p:nvPr/>
        </p:nvSpPr>
        <p:spPr>
          <a:xfrm>
            <a:off x="539552" y="1196752"/>
            <a:ext cx="2651047" cy="800219"/>
          </a:xfrm>
          <a:prstGeom prst="rect">
            <a:avLst/>
          </a:prstGeom>
          <a:noFill/>
        </p:spPr>
        <p:txBody>
          <a:bodyPr wrap="none" rtlCol="0">
            <a:spAutoFit/>
          </a:bodyPr>
          <a:lstStyle/>
          <a:p>
            <a:r>
              <a:rPr lang="de-AT" dirty="0" smtClean="0"/>
              <a:t>Baader Nano </a:t>
            </a:r>
            <a:r>
              <a:rPr lang="de-AT" dirty="0" err="1" smtClean="0"/>
              <a:t>Tracker</a:t>
            </a:r>
            <a:endParaRPr lang="de-AT" dirty="0" smtClean="0"/>
          </a:p>
          <a:p>
            <a:endParaRPr lang="de-AT" sz="1400" dirty="0"/>
          </a:p>
          <a:p>
            <a:r>
              <a:rPr lang="de-AT" sz="1400" dirty="0"/>
              <a:t>289,00 </a:t>
            </a:r>
            <a:r>
              <a:rPr lang="de-AT" sz="1400" dirty="0" smtClean="0"/>
              <a:t>EUR</a:t>
            </a:r>
            <a:endParaRPr lang="de-AT" dirty="0" smtClean="0"/>
          </a:p>
        </p:txBody>
      </p:sp>
      <p:pic>
        <p:nvPicPr>
          <p:cNvPr id="13316" name="Picture 4" descr="http://celestron-deutschland.de/images/files/downloads/250_nanotrackergro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46973"/>
            <a:ext cx="2857500" cy="20955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318" name="Picture 6" descr="http://www.celestron-deutschland.de/images/files/downloads/249_nanotrackerst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420" y="620688"/>
            <a:ext cx="2162175" cy="2857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320" name="Picture 8" descr="http://celestron-deutschland.de/images/files/downloads/248_nanotrackersli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977" y="3356992"/>
            <a:ext cx="1771650" cy="2857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39552" y="2146973"/>
            <a:ext cx="4392488" cy="2031325"/>
          </a:xfrm>
          <a:prstGeom prst="rect">
            <a:avLst/>
          </a:prstGeom>
          <a:noFill/>
        </p:spPr>
        <p:txBody>
          <a:bodyPr wrap="square" rtlCol="0">
            <a:spAutoFit/>
          </a:bodyPr>
          <a:lstStyle/>
          <a:p>
            <a:r>
              <a:rPr lang="de-AT" sz="1050" dirty="0"/>
              <a:t>-- Nachführung ... 1fach , 0,5fach , Stern- Mond und Sonne</a:t>
            </a:r>
            <a:br>
              <a:rPr lang="de-AT" sz="1050" dirty="0"/>
            </a:br>
            <a:r>
              <a:rPr lang="de-AT" sz="1050" dirty="0"/>
              <a:t>-- Max. Geschwindigkeit ... 50fach</a:t>
            </a:r>
            <a:br>
              <a:rPr lang="de-AT" sz="1050" dirty="0"/>
            </a:br>
            <a:r>
              <a:rPr lang="de-AT" sz="1050" dirty="0"/>
              <a:t>-- Antrieb ... sauber laufender Schrittmotor</a:t>
            </a:r>
            <a:br>
              <a:rPr lang="de-AT" sz="1050" dirty="0"/>
            </a:br>
            <a:r>
              <a:rPr lang="de-AT" sz="1050" dirty="0"/>
              <a:t>-- Mechanik ... Stahl/Messing Schneckenradantrieb mit 50 Zähnen</a:t>
            </a:r>
            <a:br>
              <a:rPr lang="de-AT" sz="1050" dirty="0"/>
            </a:br>
            <a:r>
              <a:rPr lang="de-AT" sz="1050" dirty="0"/>
              <a:t>-- Lagerung ... 2 Kugellager</a:t>
            </a:r>
            <a:br>
              <a:rPr lang="de-AT" sz="1050" dirty="0"/>
            </a:br>
            <a:r>
              <a:rPr lang="de-AT" sz="1050" dirty="0"/>
              <a:t>-- Anschlussgewinde ... stativseitig 1/4" Fotogewinde innen - kameraseitig 1/4" Fotogewinde </a:t>
            </a:r>
            <a:r>
              <a:rPr lang="de-AT" sz="1050" dirty="0" err="1"/>
              <a:t>aussen</a:t>
            </a:r>
            <a:r>
              <a:rPr lang="de-AT" sz="1050" dirty="0"/>
              <a:t/>
            </a:r>
            <a:br>
              <a:rPr lang="de-AT" sz="1050" dirty="0"/>
            </a:br>
            <a:r>
              <a:rPr lang="de-AT" sz="1050" dirty="0"/>
              <a:t>-- Tragekapazität ... Kamera mit Kugelkopf bis 2kg</a:t>
            </a:r>
            <a:br>
              <a:rPr lang="de-AT" sz="1050" dirty="0"/>
            </a:br>
            <a:r>
              <a:rPr lang="de-AT" sz="1050" dirty="0"/>
              <a:t>-- Stromversorgung ... 3x AA </a:t>
            </a:r>
            <a:r>
              <a:rPr lang="de-AT" sz="1050" dirty="0" smtClean="0"/>
              <a:t>Batterien</a:t>
            </a:r>
            <a:r>
              <a:rPr lang="de-AT" sz="1050" dirty="0"/>
              <a:t/>
            </a:r>
            <a:br>
              <a:rPr lang="de-AT" sz="1050" dirty="0"/>
            </a:br>
            <a:r>
              <a:rPr lang="de-AT" sz="1050" dirty="0" smtClean="0"/>
              <a:t>-- </a:t>
            </a:r>
            <a:r>
              <a:rPr lang="de-AT" sz="1050" dirty="0"/>
              <a:t>Gewicht ... </a:t>
            </a:r>
            <a:r>
              <a:rPr lang="de-AT" sz="1050" dirty="0" err="1"/>
              <a:t>NanoTracker</a:t>
            </a:r>
            <a:r>
              <a:rPr lang="de-AT" sz="1050" dirty="0"/>
              <a:t>: 350g </a:t>
            </a:r>
            <a:endParaRPr lang="de-AT" sz="1050" dirty="0" smtClean="0"/>
          </a:p>
          <a:p>
            <a:r>
              <a:rPr lang="de-AT" sz="1050" dirty="0"/>
              <a:t>	</a:t>
            </a:r>
            <a:r>
              <a:rPr lang="de-AT" sz="1050" dirty="0" smtClean="0"/>
              <a:t> </a:t>
            </a:r>
            <a:r>
              <a:rPr lang="de-AT" sz="1050" dirty="0" err="1" smtClean="0"/>
              <a:t>Handbox</a:t>
            </a:r>
            <a:r>
              <a:rPr lang="de-AT" sz="1050" dirty="0" smtClean="0"/>
              <a:t> </a:t>
            </a:r>
            <a:r>
              <a:rPr lang="de-AT" sz="1050" dirty="0"/>
              <a:t>80g (ohne Batterien)</a:t>
            </a:r>
          </a:p>
        </p:txBody>
      </p:sp>
    </p:spTree>
    <p:extLst>
      <p:ext uri="{BB962C8B-B14F-4D97-AF65-F5344CB8AC3E}">
        <p14:creationId xmlns:p14="http://schemas.microsoft.com/office/powerpoint/2010/main" val="3881944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12</a:t>
            </a:fld>
            <a:endParaRPr lang="de-DE" altLang="de-DE"/>
          </a:p>
        </p:txBody>
      </p:sp>
      <p:sp>
        <p:nvSpPr>
          <p:cNvPr id="3" name="Textfeld 2"/>
          <p:cNvSpPr txBox="1"/>
          <p:nvPr/>
        </p:nvSpPr>
        <p:spPr>
          <a:xfrm>
            <a:off x="539552" y="1196752"/>
            <a:ext cx="2980239" cy="1631216"/>
          </a:xfrm>
          <a:prstGeom prst="rect">
            <a:avLst/>
          </a:prstGeom>
          <a:noFill/>
        </p:spPr>
        <p:txBody>
          <a:bodyPr wrap="none" rtlCol="0">
            <a:spAutoFit/>
          </a:bodyPr>
          <a:lstStyle/>
          <a:p>
            <a:r>
              <a:rPr lang="de-AT" dirty="0" smtClean="0"/>
              <a:t>Music Box EQ II</a:t>
            </a:r>
          </a:p>
          <a:p>
            <a:endParaRPr lang="de-AT" dirty="0"/>
          </a:p>
          <a:p>
            <a:r>
              <a:rPr lang="de-AT" sz="1400" dirty="0"/>
              <a:t>US</a:t>
            </a:r>
            <a:r>
              <a:rPr lang="de-AT" sz="1400" dirty="0" smtClean="0"/>
              <a:t>$ 250,- </a:t>
            </a:r>
          </a:p>
          <a:p>
            <a:r>
              <a:rPr lang="de-AT" sz="1400" dirty="0" smtClean="0"/>
              <a:t>„</a:t>
            </a:r>
            <a:r>
              <a:rPr lang="de-AT" sz="1400" dirty="0" err="1" smtClean="0"/>
              <a:t>mechanical</a:t>
            </a:r>
            <a:r>
              <a:rPr lang="de-AT" sz="1400" dirty="0" smtClean="0"/>
              <a:t> </a:t>
            </a:r>
            <a:r>
              <a:rPr lang="de-AT" sz="1400" dirty="0"/>
              <a:t>wind-</a:t>
            </a:r>
            <a:r>
              <a:rPr lang="de-AT" sz="1400" dirty="0" err="1"/>
              <a:t>up</a:t>
            </a:r>
            <a:r>
              <a:rPr lang="de-AT" sz="1400" dirty="0"/>
              <a:t> </a:t>
            </a:r>
            <a:r>
              <a:rPr lang="de-AT" sz="1400" dirty="0" err="1"/>
              <a:t>tracker</a:t>
            </a:r>
            <a:r>
              <a:rPr lang="de-AT" sz="1400" dirty="0" smtClean="0"/>
              <a:t>!“ </a:t>
            </a:r>
          </a:p>
          <a:p>
            <a:endParaRPr lang="de-AT" dirty="0"/>
          </a:p>
          <a:p>
            <a:endParaRPr lang="de-AT" dirty="0" smtClean="0"/>
          </a:p>
        </p:txBody>
      </p:sp>
      <p:pic>
        <p:nvPicPr>
          <p:cNvPr id="14338" name="Picture 2" descr="http://www.skybird.jp/orugol-unitec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284984"/>
            <a:ext cx="3905250" cy="29337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skybird.jp/orugol_EQ2-9-explan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908720"/>
            <a:ext cx="3277588" cy="26056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0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13</a:t>
            </a:fld>
            <a:endParaRPr lang="de-DE" altLang="de-DE"/>
          </a:p>
        </p:txBody>
      </p:sp>
      <p:sp>
        <p:nvSpPr>
          <p:cNvPr id="3" name="Textfeld 2"/>
          <p:cNvSpPr txBox="1"/>
          <p:nvPr/>
        </p:nvSpPr>
        <p:spPr>
          <a:xfrm>
            <a:off x="539552" y="1196752"/>
            <a:ext cx="1678216" cy="1415772"/>
          </a:xfrm>
          <a:prstGeom prst="rect">
            <a:avLst/>
          </a:prstGeom>
          <a:noFill/>
        </p:spPr>
        <p:txBody>
          <a:bodyPr wrap="none" rtlCol="0">
            <a:spAutoFit/>
          </a:bodyPr>
          <a:lstStyle/>
          <a:p>
            <a:r>
              <a:rPr lang="de-AT" dirty="0" err="1"/>
              <a:t>e</a:t>
            </a:r>
            <a:r>
              <a:rPr lang="de-AT" dirty="0" err="1" smtClean="0"/>
              <a:t>yeball</a:t>
            </a:r>
            <a:r>
              <a:rPr lang="de-AT" dirty="0" smtClean="0"/>
              <a:t> CD-1</a:t>
            </a:r>
          </a:p>
          <a:p>
            <a:endParaRPr lang="de-AT" dirty="0"/>
          </a:p>
          <a:p>
            <a:r>
              <a:rPr lang="de-AT" sz="1400" dirty="0"/>
              <a:t>US</a:t>
            </a:r>
            <a:r>
              <a:rPr lang="de-AT" sz="1400" dirty="0" smtClean="0"/>
              <a:t>$ 435,- </a:t>
            </a:r>
          </a:p>
          <a:p>
            <a:endParaRPr lang="de-AT" dirty="0"/>
          </a:p>
          <a:p>
            <a:endParaRPr lang="de-AT" dirty="0" smtClean="0"/>
          </a:p>
        </p:txBody>
      </p:sp>
      <p:pic>
        <p:nvPicPr>
          <p:cNvPr id="15362" name="Picture 2" descr="http://www.eyebell.com/New_Folder2/New_Folder2/sd-1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4148" y="1412776"/>
            <a:ext cx="2703798" cy="480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9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14</a:t>
            </a:fld>
            <a:endParaRPr lang="de-DE" altLang="de-DE"/>
          </a:p>
        </p:txBody>
      </p:sp>
      <p:sp>
        <p:nvSpPr>
          <p:cNvPr id="3" name="Textfeld 2"/>
          <p:cNvSpPr txBox="1"/>
          <p:nvPr/>
        </p:nvSpPr>
        <p:spPr>
          <a:xfrm>
            <a:off x="539552" y="1196752"/>
            <a:ext cx="2959977" cy="369332"/>
          </a:xfrm>
          <a:prstGeom prst="rect">
            <a:avLst/>
          </a:prstGeom>
          <a:noFill/>
        </p:spPr>
        <p:txBody>
          <a:bodyPr wrap="none" rtlCol="0">
            <a:spAutoFit/>
          </a:bodyPr>
          <a:lstStyle/>
          <a:p>
            <a:r>
              <a:rPr lang="de-AT" dirty="0" err="1"/>
              <a:t>Vixen</a:t>
            </a:r>
            <a:r>
              <a:rPr lang="de-AT" dirty="0"/>
              <a:t> GP2 </a:t>
            </a:r>
            <a:r>
              <a:rPr lang="de-AT" dirty="0" err="1"/>
              <a:t>Photo</a:t>
            </a:r>
            <a:r>
              <a:rPr lang="de-AT" dirty="0"/>
              <a:t> </a:t>
            </a:r>
            <a:r>
              <a:rPr lang="de-AT" dirty="0" err="1"/>
              <a:t>Guider</a:t>
            </a:r>
            <a:endParaRPr lang="de-AT" dirty="0"/>
          </a:p>
        </p:txBody>
      </p:sp>
      <p:pic>
        <p:nvPicPr>
          <p:cNvPr id="7170" name="Picture 2" descr="Vixen GP2 Photo Gu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06022"/>
            <a:ext cx="3521968" cy="505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80315" y="1772816"/>
            <a:ext cx="3816424" cy="2215991"/>
          </a:xfrm>
          <a:prstGeom prst="rect">
            <a:avLst/>
          </a:prstGeom>
          <a:noFill/>
        </p:spPr>
        <p:txBody>
          <a:bodyPr wrap="square" rtlCol="0">
            <a:spAutoFit/>
          </a:bodyPr>
          <a:lstStyle/>
          <a:p>
            <a:r>
              <a:rPr lang="en-US" sz="1200" dirty="0"/>
              <a:t>The compact and lightweight GP2 Photo Guider is a sturdy tracking mount for guided camera astrophotography. Perfect for taking wide field images with your DSLR or SLR camera. Comes complete with 1 RA Motor, 1 Single Axis Drive Hand Controller, 6x20 Polar Axis scope with illuminator, battery pack, 2.4 </a:t>
            </a:r>
            <a:r>
              <a:rPr lang="en-US" sz="1200" dirty="0" err="1"/>
              <a:t>lb</a:t>
            </a:r>
            <a:r>
              <a:rPr lang="en-US" sz="1200" dirty="0"/>
              <a:t> </a:t>
            </a:r>
            <a:r>
              <a:rPr lang="en-US" sz="1200" dirty="0" err="1"/>
              <a:t>counterwieght</a:t>
            </a:r>
            <a:r>
              <a:rPr lang="en-US" sz="1200" dirty="0"/>
              <a:t>, tripod (5.5 </a:t>
            </a:r>
            <a:r>
              <a:rPr lang="en-US" sz="1200" dirty="0" err="1"/>
              <a:t>lbs</a:t>
            </a:r>
            <a:r>
              <a:rPr lang="en-US" sz="1200" dirty="0"/>
              <a:t>) and carry bag</a:t>
            </a:r>
            <a:r>
              <a:rPr lang="en-US" sz="1200" dirty="0" smtClean="0"/>
              <a:t>.</a:t>
            </a:r>
          </a:p>
          <a:p>
            <a:endParaRPr lang="en-US" sz="1200" dirty="0"/>
          </a:p>
          <a:p>
            <a:r>
              <a:rPr lang="de-AT" sz="1200" dirty="0"/>
              <a:t>$1199</a:t>
            </a:r>
          </a:p>
          <a:p>
            <a:endParaRPr lang="de-AT" dirty="0"/>
          </a:p>
        </p:txBody>
      </p:sp>
    </p:spTree>
    <p:extLst>
      <p:ext uri="{BB962C8B-B14F-4D97-AF65-F5344CB8AC3E}">
        <p14:creationId xmlns:p14="http://schemas.microsoft.com/office/powerpoint/2010/main" val="1884537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15</a:t>
            </a:fld>
            <a:endParaRPr lang="de-DE" altLang="de-DE"/>
          </a:p>
        </p:txBody>
      </p:sp>
      <p:sp>
        <p:nvSpPr>
          <p:cNvPr id="3" name="Textfeld 2"/>
          <p:cNvSpPr txBox="1"/>
          <p:nvPr/>
        </p:nvSpPr>
        <p:spPr>
          <a:xfrm>
            <a:off x="539552" y="1196752"/>
            <a:ext cx="1378904" cy="369332"/>
          </a:xfrm>
          <a:prstGeom prst="rect">
            <a:avLst/>
          </a:prstGeom>
          <a:noFill/>
        </p:spPr>
        <p:txBody>
          <a:bodyPr wrap="none" rtlCol="0">
            <a:spAutoFit/>
          </a:bodyPr>
          <a:lstStyle/>
          <a:p>
            <a:r>
              <a:rPr lang="de-AT" dirty="0" err="1" smtClean="0"/>
              <a:t>Sightron</a:t>
            </a:r>
            <a:r>
              <a:rPr lang="de-AT" dirty="0" smtClean="0"/>
              <a:t> ?</a:t>
            </a:r>
            <a:endParaRPr lang="de-AT" dirty="0"/>
          </a:p>
        </p:txBody>
      </p:sp>
      <p:pic>
        <p:nvPicPr>
          <p:cNvPr id="1026" name="Picture 2" descr="http://www.cloudynights.com/ubbthreads/attachments/5675070-CP%2B2013_0202_117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149" y="1844824"/>
            <a:ext cx="3600400" cy="437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504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16</a:t>
            </a:fld>
            <a:endParaRPr lang="de-DE" altLang="de-DE"/>
          </a:p>
        </p:txBody>
      </p:sp>
      <p:sp>
        <p:nvSpPr>
          <p:cNvPr id="3" name="Textfeld 2"/>
          <p:cNvSpPr txBox="1"/>
          <p:nvPr/>
        </p:nvSpPr>
        <p:spPr>
          <a:xfrm>
            <a:off x="539552" y="1196752"/>
            <a:ext cx="2771913" cy="369332"/>
          </a:xfrm>
          <a:prstGeom prst="rect">
            <a:avLst/>
          </a:prstGeom>
          <a:noFill/>
        </p:spPr>
        <p:txBody>
          <a:bodyPr wrap="none" rtlCol="0">
            <a:spAutoFit/>
          </a:bodyPr>
          <a:lstStyle/>
          <a:p>
            <a:r>
              <a:rPr lang="de-AT" dirty="0" err="1" smtClean="0"/>
              <a:t>Sightron</a:t>
            </a:r>
            <a:r>
              <a:rPr lang="de-AT" dirty="0" smtClean="0"/>
              <a:t> Nano </a:t>
            </a:r>
            <a:r>
              <a:rPr lang="de-AT" dirty="0" err="1" smtClean="0"/>
              <a:t>Tracker</a:t>
            </a:r>
            <a:endParaRPr lang="de-AT" dirty="0"/>
          </a:p>
        </p:txBody>
      </p:sp>
      <p:pic>
        <p:nvPicPr>
          <p:cNvPr id="4" name="Picture 2" descr="http://www.skybird.jp/tas_nanotracker_kokoku_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241" y="3789040"/>
            <a:ext cx="5263215" cy="243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81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17</a:t>
            </a:fld>
            <a:endParaRPr lang="de-DE" altLang="de-DE"/>
          </a:p>
        </p:txBody>
      </p:sp>
      <p:sp>
        <p:nvSpPr>
          <p:cNvPr id="3" name="Textfeld 2"/>
          <p:cNvSpPr txBox="1"/>
          <p:nvPr/>
        </p:nvSpPr>
        <p:spPr>
          <a:xfrm>
            <a:off x="539552" y="1196752"/>
            <a:ext cx="3562084" cy="3070071"/>
          </a:xfrm>
          <a:prstGeom prst="rect">
            <a:avLst/>
          </a:prstGeom>
          <a:noFill/>
        </p:spPr>
        <p:txBody>
          <a:bodyPr wrap="square" rtlCol="0">
            <a:spAutoFit/>
          </a:bodyPr>
          <a:lstStyle/>
          <a:p>
            <a:r>
              <a:rPr lang="de-AT" dirty="0" smtClean="0"/>
              <a:t>EQ5-Head</a:t>
            </a:r>
          </a:p>
          <a:p>
            <a:r>
              <a:rPr lang="de-AT" sz="1400" dirty="0" smtClean="0"/>
              <a:t>€ 195,-</a:t>
            </a:r>
          </a:p>
          <a:p>
            <a:r>
              <a:rPr lang="de-AT" sz="1400" dirty="0" err="1" smtClean="0"/>
              <a:t>Skywatcher</a:t>
            </a:r>
            <a:r>
              <a:rPr lang="de-AT" sz="1400" dirty="0" smtClean="0"/>
              <a:t> </a:t>
            </a:r>
            <a:r>
              <a:rPr lang="de-AT" sz="1400" dirty="0"/>
              <a:t>Montierung EQ5 - Teleskope bis </a:t>
            </a:r>
            <a:r>
              <a:rPr lang="de-AT" sz="1400" dirty="0" smtClean="0"/>
              <a:t>10kg</a:t>
            </a:r>
          </a:p>
          <a:p>
            <a:endParaRPr lang="de-AT" sz="1400" dirty="0"/>
          </a:p>
          <a:p>
            <a:r>
              <a:rPr lang="de-AT" sz="1050" b="1" dirty="0"/>
              <a:t>Technische Daten:</a:t>
            </a:r>
            <a:br>
              <a:rPr lang="de-AT" sz="1050" b="1" dirty="0"/>
            </a:br>
            <a:r>
              <a:rPr lang="de-AT" sz="1050" b="1" dirty="0"/>
              <a:t/>
            </a:r>
            <a:br>
              <a:rPr lang="de-AT" sz="1050" b="1" dirty="0"/>
            </a:br>
            <a:r>
              <a:rPr lang="de-AT" sz="1050" dirty="0"/>
              <a:t>-- parallaktische Montierung mit </a:t>
            </a:r>
            <a:r>
              <a:rPr lang="de-AT" sz="1050" dirty="0" smtClean="0"/>
              <a:t>Feinverstellung </a:t>
            </a:r>
            <a:r>
              <a:rPr lang="de-AT" sz="1050" dirty="0"/>
              <a:t>in beiden Achsen</a:t>
            </a:r>
            <a:br>
              <a:rPr lang="de-AT" sz="1050" dirty="0"/>
            </a:br>
            <a:r>
              <a:rPr lang="de-AT" sz="1050" dirty="0"/>
              <a:t>-- die Achsen der Montierung sind kugelgelagert </a:t>
            </a:r>
            <a:r>
              <a:rPr lang="de-AT" sz="1050" dirty="0" smtClean="0"/>
              <a:t>-- </a:t>
            </a:r>
            <a:r>
              <a:rPr lang="de-AT" sz="1050" dirty="0"/>
              <a:t>Eigengewicht des Montierungskopfes ca. 4kg</a:t>
            </a:r>
            <a:br>
              <a:rPr lang="de-AT" sz="1050" dirty="0"/>
            </a:br>
            <a:r>
              <a:rPr lang="de-AT" sz="1050" dirty="0"/>
              <a:t>-- Eigengewicht des Stahlstatives ca. 4kg</a:t>
            </a:r>
            <a:br>
              <a:rPr lang="de-AT" sz="1050" dirty="0"/>
            </a:br>
            <a:r>
              <a:rPr lang="de-AT" sz="1050" dirty="0"/>
              <a:t>-- Befestigung des Fernrohres über </a:t>
            </a:r>
            <a:r>
              <a:rPr lang="de-AT" sz="1050" dirty="0" smtClean="0"/>
              <a:t>   Schnellkupplung</a:t>
            </a:r>
            <a:r>
              <a:rPr lang="de-AT" sz="1050" dirty="0"/>
              <a:t/>
            </a:r>
            <a:br>
              <a:rPr lang="de-AT" sz="1050" dirty="0"/>
            </a:br>
            <a:r>
              <a:rPr lang="de-AT" sz="1050" dirty="0" smtClean="0"/>
              <a:t>-- </a:t>
            </a:r>
            <a:r>
              <a:rPr lang="de-AT" sz="1050" dirty="0"/>
              <a:t>Feineinstellung für Polhöhe und Azimut</a:t>
            </a:r>
            <a:br>
              <a:rPr lang="de-AT" sz="1050" dirty="0"/>
            </a:br>
            <a:r>
              <a:rPr lang="de-AT" sz="1050" dirty="0"/>
              <a:t>-- Schneckenrad - 144 Zähne</a:t>
            </a:r>
          </a:p>
        </p:txBody>
      </p:sp>
      <p:pic>
        <p:nvPicPr>
          <p:cNvPr id="3074" name="Picture 2" descr="Skywatcher EQ5 - no trip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636" y="2204864"/>
            <a:ext cx="4550884" cy="393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1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18</a:t>
            </a:fld>
            <a:endParaRPr lang="de-DE" altLang="de-DE"/>
          </a:p>
        </p:txBody>
      </p:sp>
      <p:pic>
        <p:nvPicPr>
          <p:cNvPr id="2050" name="Picture 2" descr="Celestron SLT computerised telescope mou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817" y="908720"/>
            <a:ext cx="3168352" cy="31683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Celestron SLT computerised telescope mou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284984"/>
            <a:ext cx="2125985" cy="2125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Celestron SLT computerised telescope mou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069" y="4142102"/>
            <a:ext cx="2053977" cy="20539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39552" y="1199704"/>
            <a:ext cx="1771703" cy="800219"/>
          </a:xfrm>
          <a:prstGeom prst="rect">
            <a:avLst/>
          </a:prstGeom>
          <a:noFill/>
        </p:spPr>
        <p:txBody>
          <a:bodyPr wrap="none" rtlCol="0">
            <a:spAutoFit/>
          </a:bodyPr>
          <a:lstStyle/>
          <a:p>
            <a:r>
              <a:rPr lang="de-AT" dirty="0" err="1"/>
              <a:t>Celestron</a:t>
            </a:r>
            <a:r>
              <a:rPr lang="de-AT" dirty="0"/>
              <a:t> </a:t>
            </a:r>
            <a:r>
              <a:rPr lang="de-AT" dirty="0" smtClean="0"/>
              <a:t>SLT</a:t>
            </a:r>
          </a:p>
          <a:p>
            <a:endParaRPr lang="de-AT" sz="1400" dirty="0" smtClean="0"/>
          </a:p>
          <a:p>
            <a:r>
              <a:rPr lang="de-AT" sz="1400" dirty="0" smtClean="0"/>
              <a:t>€ 425,-</a:t>
            </a:r>
            <a:endParaRPr lang="de-AT" sz="1400" dirty="0"/>
          </a:p>
        </p:txBody>
      </p:sp>
    </p:spTree>
    <p:extLst>
      <p:ext uri="{BB962C8B-B14F-4D97-AF65-F5344CB8AC3E}">
        <p14:creationId xmlns:p14="http://schemas.microsoft.com/office/powerpoint/2010/main" val="4017576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19</a:t>
            </a:fld>
            <a:endParaRPr lang="de-DE" altLang="de-DE"/>
          </a:p>
        </p:txBody>
      </p:sp>
      <p:sp>
        <p:nvSpPr>
          <p:cNvPr id="3" name="Textfeld 2"/>
          <p:cNvSpPr txBox="1"/>
          <p:nvPr/>
        </p:nvSpPr>
        <p:spPr>
          <a:xfrm>
            <a:off x="539552" y="1199704"/>
            <a:ext cx="1475597" cy="800219"/>
          </a:xfrm>
          <a:prstGeom prst="rect">
            <a:avLst/>
          </a:prstGeom>
          <a:noFill/>
        </p:spPr>
        <p:txBody>
          <a:bodyPr wrap="none" rtlCol="0">
            <a:spAutoFit/>
          </a:bodyPr>
          <a:lstStyle/>
          <a:p>
            <a:r>
              <a:rPr lang="de-AT" dirty="0" err="1"/>
              <a:t>Vixen</a:t>
            </a:r>
            <a:r>
              <a:rPr lang="de-AT" dirty="0"/>
              <a:t> </a:t>
            </a:r>
            <a:r>
              <a:rPr lang="de-AT" dirty="0" smtClean="0"/>
              <a:t>GP-2</a:t>
            </a:r>
          </a:p>
          <a:p>
            <a:endParaRPr lang="de-AT" sz="1400" dirty="0" smtClean="0"/>
          </a:p>
          <a:p>
            <a:r>
              <a:rPr lang="de-AT" sz="1400" dirty="0" smtClean="0"/>
              <a:t>€ 438,-</a:t>
            </a:r>
            <a:endParaRPr lang="de-AT" sz="1400" dirty="0"/>
          </a:p>
        </p:txBody>
      </p:sp>
      <p:pic>
        <p:nvPicPr>
          <p:cNvPr id="4098" name="Picture 2" descr="http://www.teleskop-express.de/shop/Bilder/shop/vixen/Montierung/GP2/G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606" y="2996952"/>
            <a:ext cx="3165209" cy="321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9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a:t>
            </a:fld>
            <a:endParaRPr lang="de-DE" altLang="de-DE"/>
          </a:p>
        </p:txBody>
      </p:sp>
      <p:sp>
        <p:nvSpPr>
          <p:cNvPr id="3" name="Textfeld 2"/>
          <p:cNvSpPr txBox="1"/>
          <p:nvPr/>
        </p:nvSpPr>
        <p:spPr>
          <a:xfrm>
            <a:off x="899592" y="1628800"/>
            <a:ext cx="3539943" cy="4247317"/>
          </a:xfrm>
          <a:prstGeom prst="rect">
            <a:avLst/>
          </a:prstGeom>
          <a:noFill/>
        </p:spPr>
        <p:txBody>
          <a:bodyPr wrap="none" rtlCol="0">
            <a:spAutoFit/>
          </a:bodyPr>
          <a:lstStyle/>
          <a:p>
            <a:r>
              <a:rPr lang="de-AT" dirty="0" err="1"/>
              <a:t>AstroTrac</a:t>
            </a:r>
            <a:r>
              <a:rPr lang="de-AT" dirty="0"/>
              <a:t> TT </a:t>
            </a:r>
            <a:r>
              <a:rPr lang="de-AT" dirty="0" smtClean="0"/>
              <a:t>320</a:t>
            </a:r>
          </a:p>
          <a:p>
            <a:r>
              <a:rPr lang="de-AT" dirty="0" smtClean="0"/>
              <a:t>TOAST-Pro</a:t>
            </a:r>
          </a:p>
          <a:p>
            <a:r>
              <a:rPr lang="de-AT" dirty="0" err="1"/>
              <a:t>unitec</a:t>
            </a:r>
            <a:r>
              <a:rPr lang="de-AT" dirty="0"/>
              <a:t> </a:t>
            </a:r>
            <a:r>
              <a:rPr lang="de-AT" dirty="0" smtClean="0"/>
              <a:t>SWAT-200</a:t>
            </a:r>
          </a:p>
          <a:p>
            <a:r>
              <a:rPr lang="de-AT" dirty="0"/>
              <a:t>Baader Nano </a:t>
            </a:r>
            <a:r>
              <a:rPr lang="de-AT" dirty="0" err="1" smtClean="0"/>
              <a:t>Tracker</a:t>
            </a:r>
            <a:endParaRPr lang="de-AT" dirty="0" smtClean="0"/>
          </a:p>
          <a:p>
            <a:r>
              <a:rPr lang="de-AT" dirty="0"/>
              <a:t>Music Box EQ </a:t>
            </a:r>
            <a:r>
              <a:rPr lang="de-AT" dirty="0" smtClean="0"/>
              <a:t>II</a:t>
            </a:r>
          </a:p>
          <a:p>
            <a:r>
              <a:rPr lang="de-AT" dirty="0" err="1"/>
              <a:t>eyeball</a:t>
            </a:r>
            <a:r>
              <a:rPr lang="de-AT" dirty="0"/>
              <a:t> </a:t>
            </a:r>
            <a:r>
              <a:rPr lang="de-AT" dirty="0" smtClean="0"/>
              <a:t>CD-1</a:t>
            </a:r>
          </a:p>
          <a:p>
            <a:r>
              <a:rPr lang="de-AT" dirty="0" err="1"/>
              <a:t>Vixen</a:t>
            </a:r>
            <a:r>
              <a:rPr lang="de-AT" dirty="0"/>
              <a:t> GP2 </a:t>
            </a:r>
            <a:r>
              <a:rPr lang="de-AT" dirty="0" err="1"/>
              <a:t>Photo</a:t>
            </a:r>
            <a:r>
              <a:rPr lang="de-AT" dirty="0"/>
              <a:t> </a:t>
            </a:r>
            <a:r>
              <a:rPr lang="de-AT" dirty="0" err="1" smtClean="0"/>
              <a:t>Guider</a:t>
            </a:r>
            <a:endParaRPr lang="de-AT" dirty="0" smtClean="0"/>
          </a:p>
          <a:p>
            <a:r>
              <a:rPr lang="de-AT" dirty="0" smtClean="0"/>
              <a:t>EQ5-Head</a:t>
            </a:r>
          </a:p>
          <a:p>
            <a:r>
              <a:rPr lang="de-AT" dirty="0" err="1"/>
              <a:t>Celestron</a:t>
            </a:r>
            <a:r>
              <a:rPr lang="de-AT" dirty="0"/>
              <a:t> </a:t>
            </a:r>
            <a:r>
              <a:rPr lang="de-AT" dirty="0" smtClean="0"/>
              <a:t>SLT</a:t>
            </a:r>
          </a:p>
          <a:p>
            <a:r>
              <a:rPr lang="de-AT" dirty="0" err="1" smtClean="0"/>
              <a:t>Celestron</a:t>
            </a:r>
            <a:r>
              <a:rPr lang="de-AT" dirty="0" smtClean="0"/>
              <a:t> LCM</a:t>
            </a:r>
          </a:p>
          <a:p>
            <a:r>
              <a:rPr lang="de-AT" dirty="0" err="1"/>
              <a:t>Vixen</a:t>
            </a:r>
            <a:r>
              <a:rPr lang="de-AT" dirty="0"/>
              <a:t> </a:t>
            </a:r>
            <a:r>
              <a:rPr lang="de-AT" dirty="0" smtClean="0"/>
              <a:t>GP-2</a:t>
            </a:r>
          </a:p>
          <a:p>
            <a:r>
              <a:rPr lang="de-AT" dirty="0"/>
              <a:t>GOTO </a:t>
            </a:r>
            <a:r>
              <a:rPr lang="de-AT" dirty="0" err="1"/>
              <a:t>Ioptron</a:t>
            </a:r>
            <a:r>
              <a:rPr lang="de-AT" dirty="0"/>
              <a:t> </a:t>
            </a:r>
            <a:r>
              <a:rPr lang="de-AT" dirty="0" err="1"/>
              <a:t>Smarteq</a:t>
            </a:r>
            <a:r>
              <a:rPr lang="de-AT" dirty="0"/>
              <a:t> </a:t>
            </a:r>
            <a:r>
              <a:rPr lang="de-AT" dirty="0" smtClean="0"/>
              <a:t>GEM</a:t>
            </a:r>
          </a:p>
          <a:p>
            <a:r>
              <a:rPr lang="de-AT" dirty="0"/>
              <a:t>Orion 9055 Min-EQ </a:t>
            </a:r>
            <a:r>
              <a:rPr lang="de-AT" dirty="0" err="1"/>
              <a:t>Tabletop</a:t>
            </a:r>
            <a:r>
              <a:rPr lang="de-AT" dirty="0"/>
              <a:t> </a:t>
            </a:r>
          </a:p>
          <a:p>
            <a:endParaRPr lang="de-AT" dirty="0"/>
          </a:p>
          <a:p>
            <a:endParaRPr lang="de-AT" dirty="0"/>
          </a:p>
        </p:txBody>
      </p:sp>
      <p:sp>
        <p:nvSpPr>
          <p:cNvPr id="4" name="Textfeld 3"/>
          <p:cNvSpPr txBox="1"/>
          <p:nvPr/>
        </p:nvSpPr>
        <p:spPr>
          <a:xfrm>
            <a:off x="4860032" y="1639257"/>
            <a:ext cx="4028026" cy="4524315"/>
          </a:xfrm>
          <a:prstGeom prst="rect">
            <a:avLst/>
          </a:prstGeom>
          <a:noFill/>
        </p:spPr>
        <p:txBody>
          <a:bodyPr wrap="none" rtlCol="0">
            <a:spAutoFit/>
          </a:bodyPr>
          <a:lstStyle/>
          <a:p>
            <a:r>
              <a:rPr lang="de-AT" dirty="0" err="1"/>
              <a:t>Kenko</a:t>
            </a:r>
            <a:r>
              <a:rPr lang="de-AT" dirty="0"/>
              <a:t> </a:t>
            </a:r>
            <a:r>
              <a:rPr lang="de-AT" dirty="0" err="1" smtClean="0"/>
              <a:t>SkyMemo</a:t>
            </a:r>
            <a:endParaRPr lang="de-AT" dirty="0" smtClean="0"/>
          </a:p>
          <a:p>
            <a:r>
              <a:rPr lang="de-AT" dirty="0" err="1"/>
              <a:t>Losmandy</a:t>
            </a:r>
            <a:r>
              <a:rPr lang="de-AT" dirty="0"/>
              <a:t> </a:t>
            </a:r>
            <a:r>
              <a:rPr lang="de-AT" dirty="0" err="1" smtClean="0"/>
              <a:t>StarLapse</a:t>
            </a:r>
            <a:endParaRPr lang="de-AT" dirty="0" smtClean="0"/>
          </a:p>
          <a:p>
            <a:r>
              <a:rPr lang="de-AT" dirty="0" smtClean="0"/>
              <a:t>Fornax10</a:t>
            </a:r>
          </a:p>
          <a:p>
            <a:r>
              <a:rPr lang="de-AT" dirty="0" err="1" smtClean="0"/>
              <a:t>Polarie</a:t>
            </a:r>
            <a:endParaRPr lang="de-AT" dirty="0" smtClean="0"/>
          </a:p>
          <a:p>
            <a:r>
              <a:rPr lang="de-AT" dirty="0"/>
              <a:t>EQ3 </a:t>
            </a:r>
            <a:r>
              <a:rPr lang="de-AT" dirty="0" smtClean="0"/>
              <a:t>Astrofoto</a:t>
            </a:r>
          </a:p>
          <a:p>
            <a:r>
              <a:rPr lang="en-US" dirty="0"/>
              <a:t>Takahashi </a:t>
            </a:r>
            <a:r>
              <a:rPr lang="en-US" dirty="0" smtClean="0"/>
              <a:t>PM-1</a:t>
            </a:r>
          </a:p>
          <a:p>
            <a:r>
              <a:rPr lang="de-AT" dirty="0"/>
              <a:t>Star </a:t>
            </a:r>
            <a:r>
              <a:rPr lang="de-AT" dirty="0" err="1" smtClean="0"/>
              <a:t>Adventurer</a:t>
            </a:r>
            <a:endParaRPr lang="de-AT" dirty="0" smtClean="0"/>
          </a:p>
          <a:p>
            <a:r>
              <a:rPr lang="de-AT" dirty="0" err="1" smtClean="0"/>
              <a:t>PanHead</a:t>
            </a:r>
            <a:r>
              <a:rPr lang="de-AT" dirty="0" smtClean="0"/>
              <a:t> EQ</a:t>
            </a:r>
          </a:p>
          <a:p>
            <a:r>
              <a:rPr lang="en-US" dirty="0"/>
              <a:t>Takahashi </a:t>
            </a:r>
            <a:r>
              <a:rPr lang="en-US" dirty="0" err="1"/>
              <a:t>Teegul</a:t>
            </a:r>
            <a:r>
              <a:rPr lang="en-US" dirty="0"/>
              <a:t> Sly Patrol </a:t>
            </a:r>
            <a:r>
              <a:rPr lang="en-US" dirty="0" smtClean="0"/>
              <a:t>III</a:t>
            </a:r>
          </a:p>
          <a:p>
            <a:r>
              <a:rPr lang="de-AT" dirty="0" smtClean="0"/>
              <a:t>EQ2-Astrofoto</a:t>
            </a:r>
          </a:p>
          <a:p>
            <a:r>
              <a:rPr lang="de-AT" dirty="0" err="1"/>
              <a:t>Skywatcher</a:t>
            </a:r>
            <a:r>
              <a:rPr lang="de-AT" dirty="0"/>
              <a:t> Montierung </a:t>
            </a:r>
            <a:r>
              <a:rPr lang="de-AT" dirty="0" err="1"/>
              <a:t>Skytee</a:t>
            </a:r>
            <a:r>
              <a:rPr lang="de-AT" dirty="0"/>
              <a:t> </a:t>
            </a:r>
            <a:r>
              <a:rPr lang="de-AT" dirty="0" smtClean="0"/>
              <a:t>2</a:t>
            </a:r>
          </a:p>
          <a:p>
            <a:r>
              <a:rPr lang="de-AT" dirty="0" err="1" smtClean="0"/>
              <a:t>Travelmount</a:t>
            </a:r>
            <a:r>
              <a:rPr lang="de-AT" dirty="0" smtClean="0"/>
              <a:t> </a:t>
            </a:r>
            <a:endParaRPr lang="de-AT" dirty="0"/>
          </a:p>
          <a:p>
            <a:r>
              <a:rPr lang="de-AT" dirty="0" err="1" smtClean="0"/>
              <a:t>iOptro</a:t>
            </a:r>
            <a:r>
              <a:rPr lang="de-AT" dirty="0" smtClean="0"/>
              <a:t>	n </a:t>
            </a:r>
            <a:r>
              <a:rPr lang="de-AT" dirty="0" err="1" smtClean="0"/>
              <a:t>SkyTracker</a:t>
            </a:r>
            <a:endParaRPr lang="de-AT" dirty="0" smtClean="0"/>
          </a:p>
          <a:p>
            <a:endParaRPr lang="de-AT" dirty="0"/>
          </a:p>
          <a:p>
            <a:r>
              <a:rPr lang="de-AT" dirty="0" smtClean="0"/>
              <a:t>usw.</a:t>
            </a:r>
            <a:endParaRPr lang="en-US" dirty="0" smtClean="0"/>
          </a:p>
          <a:p>
            <a:endParaRPr lang="de-AT" dirty="0"/>
          </a:p>
        </p:txBody>
      </p:sp>
    </p:spTree>
    <p:extLst>
      <p:ext uri="{BB962C8B-B14F-4D97-AF65-F5344CB8AC3E}">
        <p14:creationId xmlns:p14="http://schemas.microsoft.com/office/powerpoint/2010/main" val="211109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20</a:t>
            </a:fld>
            <a:endParaRPr lang="de-DE" altLang="de-DE"/>
          </a:p>
        </p:txBody>
      </p:sp>
      <p:pic>
        <p:nvPicPr>
          <p:cNvPr id="3074" name="Picture 2" descr="https://www.ioptron.com/images/up/SmartE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530" y="1340768"/>
            <a:ext cx="3247658" cy="4883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11559" y="1156102"/>
            <a:ext cx="3469155" cy="861774"/>
          </a:xfrm>
          <a:prstGeom prst="rect">
            <a:avLst/>
          </a:prstGeom>
          <a:noFill/>
        </p:spPr>
        <p:txBody>
          <a:bodyPr wrap="none" rtlCol="0">
            <a:spAutoFit/>
          </a:bodyPr>
          <a:lstStyle/>
          <a:p>
            <a:r>
              <a:rPr lang="de-AT" dirty="0"/>
              <a:t>GOTO </a:t>
            </a:r>
            <a:r>
              <a:rPr lang="de-AT" dirty="0" err="1"/>
              <a:t>Ioptron</a:t>
            </a:r>
            <a:r>
              <a:rPr lang="de-AT" dirty="0"/>
              <a:t> </a:t>
            </a:r>
            <a:r>
              <a:rPr lang="de-AT" dirty="0" err="1"/>
              <a:t>Smarteq</a:t>
            </a:r>
            <a:r>
              <a:rPr lang="de-AT" dirty="0"/>
              <a:t> </a:t>
            </a:r>
            <a:r>
              <a:rPr lang="de-AT" dirty="0" smtClean="0"/>
              <a:t>GEM</a:t>
            </a:r>
          </a:p>
          <a:p>
            <a:r>
              <a:rPr lang="de-AT" sz="1400" dirty="0"/>
              <a:t>$359.00 </a:t>
            </a:r>
          </a:p>
          <a:p>
            <a:endParaRPr lang="de-AT" dirty="0"/>
          </a:p>
        </p:txBody>
      </p:sp>
      <p:sp>
        <p:nvSpPr>
          <p:cNvPr id="4" name="Textfeld 3"/>
          <p:cNvSpPr txBox="1"/>
          <p:nvPr/>
        </p:nvSpPr>
        <p:spPr>
          <a:xfrm>
            <a:off x="755576" y="3284984"/>
            <a:ext cx="2016224" cy="369332"/>
          </a:xfrm>
          <a:prstGeom prst="rect">
            <a:avLst/>
          </a:prstGeom>
          <a:noFill/>
        </p:spPr>
        <p:txBody>
          <a:bodyPr wrap="square" rtlCol="0">
            <a:spAutoFit/>
          </a:bodyPr>
          <a:lstStyle/>
          <a:p>
            <a:endParaRPr lang="de-AT" dirty="0"/>
          </a:p>
        </p:txBody>
      </p:sp>
      <p:sp>
        <p:nvSpPr>
          <p:cNvPr id="5" name="Textfeld 4"/>
          <p:cNvSpPr txBox="1"/>
          <p:nvPr/>
        </p:nvSpPr>
        <p:spPr>
          <a:xfrm>
            <a:off x="827584" y="2204864"/>
            <a:ext cx="1872208" cy="369332"/>
          </a:xfrm>
          <a:prstGeom prst="rect">
            <a:avLst/>
          </a:prstGeom>
          <a:noFill/>
        </p:spPr>
        <p:txBody>
          <a:bodyPr wrap="square" rtlCol="0">
            <a:spAutoFit/>
          </a:bodyPr>
          <a:lstStyle/>
          <a:p>
            <a:endParaRPr lang="de-AT" dirty="0"/>
          </a:p>
        </p:txBody>
      </p:sp>
      <p:sp>
        <p:nvSpPr>
          <p:cNvPr id="6" name="Textfeld 5"/>
          <p:cNvSpPr txBox="1"/>
          <p:nvPr/>
        </p:nvSpPr>
        <p:spPr>
          <a:xfrm>
            <a:off x="647564" y="1844824"/>
            <a:ext cx="4104455" cy="4231928"/>
          </a:xfrm>
          <a:prstGeom prst="rect">
            <a:avLst/>
          </a:prstGeom>
          <a:noFill/>
        </p:spPr>
        <p:txBody>
          <a:bodyPr wrap="square" rtlCol="0">
            <a:spAutoFit/>
          </a:bodyPr>
          <a:lstStyle/>
          <a:p>
            <a:r>
              <a:rPr lang="en-US" sz="1200" dirty="0"/>
              <a:t>Born out of the popular </a:t>
            </a:r>
            <a:r>
              <a:rPr lang="en-US" sz="1200" dirty="0" err="1"/>
              <a:t>iOptron</a:t>
            </a:r>
            <a:r>
              <a:rPr lang="en-US" sz="1200" dirty="0"/>
              <a:t> </a:t>
            </a:r>
            <a:r>
              <a:rPr lang="en-US" sz="1200" dirty="0" err="1"/>
              <a:t>Cube</a:t>
            </a:r>
            <a:r>
              <a:rPr lang="en-US" sz="1200" baseline="30000" dirty="0" err="1"/>
              <a:t>TM</a:t>
            </a:r>
            <a:r>
              <a:rPr lang="en-US" sz="1200" dirty="0"/>
              <a:t> and </a:t>
            </a:r>
            <a:r>
              <a:rPr lang="en-US" sz="1200" dirty="0" err="1"/>
              <a:t>iEQ</a:t>
            </a:r>
            <a:r>
              <a:rPr lang="en-US" sz="1200" baseline="30000" dirty="0" err="1"/>
              <a:t>TM</a:t>
            </a:r>
            <a:r>
              <a:rPr lang="en-US" sz="1200" dirty="0"/>
              <a:t> mounts, the </a:t>
            </a:r>
            <a:r>
              <a:rPr lang="en-US" sz="1200" dirty="0" err="1"/>
              <a:t>SmartEQ</a:t>
            </a:r>
            <a:r>
              <a:rPr lang="en-US" sz="1200" baseline="30000" dirty="0" err="1"/>
              <a:t>TM</a:t>
            </a:r>
            <a:r>
              <a:rPr lang="en-US" sz="1200" dirty="0"/>
              <a:t> mount is the ultimate Grab N’ Go German equatorial GOTO mount fitting into almost everyone’s budget. It is ideal for visual observation and wide field astrophotography. The compact design and light weight make travelling with the mount easy.</a:t>
            </a:r>
            <a:endParaRPr lang="de-AT" sz="1200" dirty="0"/>
          </a:p>
          <a:p>
            <a:r>
              <a:rPr lang="en-US" sz="1200" dirty="0" err="1"/>
              <a:t>SmartEQ</a:t>
            </a:r>
            <a:r>
              <a:rPr lang="en-US" sz="1200" baseline="30000" dirty="0" err="1"/>
              <a:t>TM</a:t>
            </a:r>
            <a:r>
              <a:rPr lang="en-US" sz="1200" dirty="0"/>
              <a:t> is a fully computerized mount with a database of 59,000 objects. It offers the next generation GOTO technology from </a:t>
            </a:r>
            <a:r>
              <a:rPr lang="en-US" sz="1200" dirty="0" err="1"/>
              <a:t>iOptron</a:t>
            </a:r>
            <a:r>
              <a:rPr lang="en-US" sz="1200" dirty="0"/>
              <a:t>. The Go2Nova</a:t>
            </a:r>
            <a:r>
              <a:rPr lang="en-US" sz="1200" baseline="30000" dirty="0"/>
              <a:t>TM</a:t>
            </a:r>
            <a:r>
              <a:rPr lang="en-US" sz="1200" dirty="0"/>
              <a:t> Hand Controller is intuitive with a large LCD screen, with which you can easily set up your telescope and select where you want to navigate.</a:t>
            </a:r>
            <a:endParaRPr lang="de-AT" sz="1200" dirty="0"/>
          </a:p>
          <a:p>
            <a:r>
              <a:rPr lang="en-US" sz="1200" dirty="0" err="1"/>
              <a:t>SmartEQ</a:t>
            </a:r>
            <a:r>
              <a:rPr lang="en-US" sz="1200" baseline="30000" dirty="0" err="1"/>
              <a:t>TM</a:t>
            </a:r>
            <a:r>
              <a:rPr lang="en-US" sz="1200" dirty="0"/>
              <a:t> is universally compatible with any tubes using a Vixen-style dovetail connection, making it useful for beginners as well as hobbyists with multiple tubes</a:t>
            </a:r>
            <a:r>
              <a:rPr lang="en-US" sz="1200" dirty="0" smtClean="0"/>
              <a:t>.</a:t>
            </a:r>
          </a:p>
          <a:p>
            <a:r>
              <a:rPr lang="de-AT" sz="1400" dirty="0" smtClean="0"/>
              <a:t>$359.00</a:t>
            </a:r>
            <a:endParaRPr lang="de-AT" sz="1400" dirty="0"/>
          </a:p>
          <a:p>
            <a:r>
              <a:rPr lang="en-US" sz="1200" dirty="0"/>
              <a:t> </a:t>
            </a:r>
            <a:endParaRPr lang="de-AT" sz="1200" i="1" dirty="0"/>
          </a:p>
          <a:p>
            <a:r>
              <a:rPr lang="de-AT" sz="900" i="1" dirty="0" smtClean="0"/>
              <a:t>Diskussion Link:</a:t>
            </a:r>
          </a:p>
          <a:p>
            <a:r>
              <a:rPr lang="de-AT" sz="900" i="1" dirty="0"/>
              <a:t>http://forum.astronomie.de/phpapps/ubbthreads/ubbthreads.php/topics/1083441/Praktische_Erfahrungen_mit_iOp#Post1083441</a:t>
            </a:r>
            <a:endParaRPr lang="de-AT" sz="900" i="1" dirty="0" smtClean="0"/>
          </a:p>
          <a:p>
            <a:endParaRPr lang="de-AT" sz="1200" dirty="0"/>
          </a:p>
        </p:txBody>
      </p:sp>
    </p:spTree>
    <p:extLst>
      <p:ext uri="{BB962C8B-B14F-4D97-AF65-F5344CB8AC3E}">
        <p14:creationId xmlns:p14="http://schemas.microsoft.com/office/powerpoint/2010/main" val="1807354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21</a:t>
            </a:fld>
            <a:endParaRPr lang="de-DE" altLang="de-DE"/>
          </a:p>
        </p:txBody>
      </p:sp>
      <p:sp>
        <p:nvSpPr>
          <p:cNvPr id="3" name="Textfeld 2"/>
          <p:cNvSpPr txBox="1"/>
          <p:nvPr/>
        </p:nvSpPr>
        <p:spPr>
          <a:xfrm>
            <a:off x="611559" y="1156102"/>
            <a:ext cx="3539943" cy="800219"/>
          </a:xfrm>
          <a:prstGeom prst="rect">
            <a:avLst/>
          </a:prstGeom>
          <a:noFill/>
        </p:spPr>
        <p:txBody>
          <a:bodyPr wrap="none" rtlCol="0">
            <a:spAutoFit/>
          </a:bodyPr>
          <a:lstStyle/>
          <a:p>
            <a:r>
              <a:rPr lang="de-AT" dirty="0"/>
              <a:t>Orion 9055 Min-EQ </a:t>
            </a:r>
            <a:r>
              <a:rPr lang="de-AT" dirty="0" err="1"/>
              <a:t>Tabletop</a:t>
            </a:r>
            <a:r>
              <a:rPr lang="de-AT" dirty="0"/>
              <a:t> </a:t>
            </a:r>
            <a:endParaRPr lang="de-AT" dirty="0" smtClean="0"/>
          </a:p>
          <a:p>
            <a:endParaRPr lang="de-AT" sz="1400" dirty="0" smtClean="0"/>
          </a:p>
          <a:p>
            <a:r>
              <a:rPr lang="de-AT" sz="1400" dirty="0" smtClean="0"/>
              <a:t>$</a:t>
            </a:r>
            <a:r>
              <a:rPr lang="de-AT" sz="1400" dirty="0"/>
              <a:t>74.99</a:t>
            </a:r>
          </a:p>
        </p:txBody>
      </p:sp>
      <p:pic>
        <p:nvPicPr>
          <p:cNvPr id="4098" name="Picture 2" descr="Orion 9055 Min-EQ Tabletop Equatorial Telescope M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20888"/>
            <a:ext cx="3826396" cy="382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119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22</a:t>
            </a:fld>
            <a:endParaRPr lang="de-DE" altLang="de-DE"/>
          </a:p>
        </p:txBody>
      </p:sp>
      <p:pic>
        <p:nvPicPr>
          <p:cNvPr id="4098" name="Picture 2" descr="NGC 20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74819"/>
            <a:ext cx="7739364" cy="526577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076056" y="6013646"/>
            <a:ext cx="3557384" cy="215444"/>
          </a:xfrm>
          <a:prstGeom prst="rect">
            <a:avLst/>
          </a:prstGeom>
          <a:noFill/>
        </p:spPr>
        <p:txBody>
          <a:bodyPr wrap="none" rtlCol="0">
            <a:spAutoFit/>
          </a:bodyPr>
          <a:lstStyle/>
          <a:p>
            <a:r>
              <a:rPr lang="de-AT" sz="800" dirty="0" smtClean="0"/>
              <a:t>Canon EF 200mm, 2min Einzelframes, 3h 40min – Bernhard Hubl</a:t>
            </a:r>
            <a:endParaRPr lang="de-AT" sz="800" dirty="0"/>
          </a:p>
        </p:txBody>
      </p:sp>
    </p:spTree>
    <p:extLst>
      <p:ext uri="{BB962C8B-B14F-4D97-AF65-F5344CB8AC3E}">
        <p14:creationId xmlns:p14="http://schemas.microsoft.com/office/powerpoint/2010/main" val="760649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23</a:t>
            </a:fld>
            <a:endParaRPr lang="de-DE" altLang="de-DE"/>
          </a:p>
        </p:txBody>
      </p:sp>
      <p:sp>
        <p:nvSpPr>
          <p:cNvPr id="3" name="Textfeld 2"/>
          <p:cNvSpPr txBox="1"/>
          <p:nvPr/>
        </p:nvSpPr>
        <p:spPr>
          <a:xfrm>
            <a:off x="611559" y="1156102"/>
            <a:ext cx="1834926" cy="584775"/>
          </a:xfrm>
          <a:prstGeom prst="rect">
            <a:avLst/>
          </a:prstGeom>
          <a:noFill/>
        </p:spPr>
        <p:txBody>
          <a:bodyPr wrap="none" rtlCol="0">
            <a:spAutoFit/>
          </a:bodyPr>
          <a:lstStyle/>
          <a:p>
            <a:r>
              <a:rPr lang="de-AT" dirty="0" smtClean="0"/>
              <a:t>EQ2-Astrofot</a:t>
            </a:r>
            <a:r>
              <a:rPr lang="de-AT" b="1" dirty="0" smtClean="0"/>
              <a:t>o</a:t>
            </a:r>
          </a:p>
          <a:p>
            <a:r>
              <a:rPr lang="de-AT" sz="1400" dirty="0" smtClean="0"/>
              <a:t>€ 169,-</a:t>
            </a:r>
            <a:endParaRPr lang="de-AT" sz="1400" dirty="0"/>
          </a:p>
        </p:txBody>
      </p:sp>
      <p:sp>
        <p:nvSpPr>
          <p:cNvPr id="4" name="Rechteck 3"/>
          <p:cNvSpPr/>
          <p:nvPr/>
        </p:nvSpPr>
        <p:spPr>
          <a:xfrm>
            <a:off x="611558" y="1956321"/>
            <a:ext cx="3744417" cy="3416320"/>
          </a:xfrm>
          <a:prstGeom prst="rect">
            <a:avLst/>
          </a:prstGeom>
        </p:spPr>
        <p:txBody>
          <a:bodyPr wrap="square">
            <a:spAutoFit/>
          </a:bodyPr>
          <a:lstStyle/>
          <a:p>
            <a:r>
              <a:rPr lang="de-AT" sz="1200" dirty="0"/>
              <a:t>-- belastbar bis ca. 5kg</a:t>
            </a:r>
            <a:br>
              <a:rPr lang="de-AT" sz="1200" dirty="0"/>
            </a:br>
            <a:r>
              <a:rPr lang="de-AT" sz="1200" dirty="0"/>
              <a:t>-- mit manueller Feinverstellung in beiden Achsen über biegsame Wellen</a:t>
            </a:r>
            <a:br>
              <a:rPr lang="de-AT" sz="1200" dirty="0"/>
            </a:br>
            <a:r>
              <a:rPr lang="de-AT" sz="1200" dirty="0"/>
              <a:t>-- mit genauer Schrittmotor Nachführung zum Ausgleich der Erdbewegung für die Sternenbeobachtung und Fotografie</a:t>
            </a:r>
            <a:br>
              <a:rPr lang="de-AT" sz="1200" dirty="0"/>
            </a:br>
            <a:r>
              <a:rPr lang="de-AT" sz="1200" dirty="0"/>
              <a:t>-- mit Batteriepack 6V für handelsübliche Batterien oder Akkus</a:t>
            </a:r>
            <a:br>
              <a:rPr lang="de-AT" sz="1200" dirty="0"/>
            </a:br>
            <a:r>
              <a:rPr lang="de-AT" sz="1200" dirty="0"/>
              <a:t>-- solides höhenverstellbares ALU Stativ von 71cm bis 121cm</a:t>
            </a:r>
            <a:br>
              <a:rPr lang="de-AT" sz="1200" dirty="0"/>
            </a:br>
            <a:r>
              <a:rPr lang="de-AT" sz="1200" dirty="0"/>
              <a:t>-- universelle Aufsatzplatte mit 1/4" Fotostativ Anschluss - passend für Kameras, Objektive und </a:t>
            </a:r>
            <a:r>
              <a:rPr lang="de-AT" sz="1200" dirty="0" err="1"/>
              <a:t>Spektive</a:t>
            </a:r>
            <a:r>
              <a:rPr lang="de-AT" sz="1200" dirty="0"/>
              <a:t/>
            </a:r>
            <a:br>
              <a:rPr lang="de-AT" sz="1200" dirty="0"/>
            </a:br>
            <a:r>
              <a:rPr lang="de-AT" sz="1200" dirty="0"/>
              <a:t>-- Polhöhenverstellung über Mikrometerschraube (von 0° bis 90° - die Montierung ist an jedem Ort der Erde einsetzbar)</a:t>
            </a:r>
            <a:br>
              <a:rPr lang="de-AT" sz="1200" dirty="0"/>
            </a:br>
            <a:r>
              <a:rPr lang="de-AT" sz="1200" dirty="0"/>
              <a:t>-- 360° Azimut Verstellung</a:t>
            </a:r>
          </a:p>
        </p:txBody>
      </p:sp>
      <p:pic>
        <p:nvPicPr>
          <p:cNvPr id="8194" name="Picture 2" descr="EQ2 Astrofotografie Reisemontie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956321"/>
            <a:ext cx="3429000"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68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24</a:t>
            </a:fld>
            <a:endParaRPr lang="de-DE" altLang="de-DE"/>
          </a:p>
        </p:txBody>
      </p:sp>
      <p:sp>
        <p:nvSpPr>
          <p:cNvPr id="3" name="Textfeld 2"/>
          <p:cNvSpPr txBox="1"/>
          <p:nvPr/>
        </p:nvSpPr>
        <p:spPr>
          <a:xfrm>
            <a:off x="611559" y="1156102"/>
            <a:ext cx="2101344" cy="584775"/>
          </a:xfrm>
          <a:prstGeom prst="rect">
            <a:avLst/>
          </a:prstGeom>
          <a:noFill/>
        </p:spPr>
        <p:txBody>
          <a:bodyPr wrap="none" rtlCol="0">
            <a:spAutoFit/>
          </a:bodyPr>
          <a:lstStyle/>
          <a:p>
            <a:r>
              <a:rPr lang="de-AT" dirty="0" err="1" smtClean="0"/>
              <a:t>Kenko</a:t>
            </a:r>
            <a:r>
              <a:rPr lang="de-AT" dirty="0" smtClean="0"/>
              <a:t> </a:t>
            </a:r>
            <a:r>
              <a:rPr lang="de-AT" dirty="0" err="1" smtClean="0"/>
              <a:t>SkyMemo</a:t>
            </a:r>
            <a:endParaRPr lang="de-AT" dirty="0" smtClean="0"/>
          </a:p>
          <a:p>
            <a:r>
              <a:rPr lang="de-AT" sz="1400" dirty="0"/>
              <a:t>$853.89</a:t>
            </a:r>
            <a:endParaRPr lang="de-AT" sz="1400" dirty="0" smtClean="0"/>
          </a:p>
        </p:txBody>
      </p:sp>
      <p:pic>
        <p:nvPicPr>
          <p:cNvPr id="8194" name="Picture 2" descr="http://www.njnoordhoek.com/wordpress/wp-content/uploads/2009/08/kenko-skyme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70566"/>
            <a:ext cx="3473599" cy="52332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sciencecenter.net/hutech/kenko/skymemo/kk88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586" y="3933056"/>
            <a:ext cx="1879667" cy="19987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11559" y="1916832"/>
            <a:ext cx="2592289" cy="3785652"/>
          </a:xfrm>
          <a:prstGeom prst="rect">
            <a:avLst/>
          </a:prstGeom>
          <a:noFill/>
        </p:spPr>
        <p:txBody>
          <a:bodyPr wrap="square" rtlCol="0">
            <a:spAutoFit/>
          </a:bodyPr>
          <a:lstStyle/>
          <a:p>
            <a:r>
              <a:rPr lang="en-US" sz="1200" dirty="0"/>
              <a:t>Features: </a:t>
            </a:r>
          </a:p>
          <a:p>
            <a:r>
              <a:rPr lang="en-US" sz="1200" dirty="0"/>
              <a:t>Northern &amp; Southern hemisphere operation.</a:t>
            </a:r>
          </a:p>
          <a:p>
            <a:r>
              <a:rPr lang="en-US" sz="1200" dirty="0"/>
              <a:t>Solid, high-quality construction using a </a:t>
            </a:r>
            <a:r>
              <a:rPr lang="en-US" sz="1200" dirty="0" smtClean="0"/>
              <a:t>precision</a:t>
            </a:r>
          </a:p>
          <a:p>
            <a:r>
              <a:rPr lang="en-US" sz="1200" dirty="0" smtClean="0"/>
              <a:t>worm </a:t>
            </a:r>
            <a:r>
              <a:rPr lang="en-US" sz="1200" dirty="0"/>
              <a:t>gear yields excellent </a:t>
            </a:r>
            <a:r>
              <a:rPr lang="en-US" sz="1200" dirty="0">
                <a:hlinkClick r:id="rId4"/>
              </a:rPr>
              <a:t>tracking performance</a:t>
            </a:r>
            <a:endParaRPr lang="en-US" sz="1200" dirty="0"/>
          </a:p>
          <a:p>
            <a:r>
              <a:rPr lang="en-US" sz="1200" dirty="0"/>
              <a:t>5 kg. (11 </a:t>
            </a:r>
            <a:r>
              <a:rPr lang="en-US" sz="1200" dirty="0" err="1"/>
              <a:t>lb</a:t>
            </a:r>
            <a:r>
              <a:rPr lang="en-US" sz="1200" dirty="0"/>
              <a:t>) load capacity.</a:t>
            </a:r>
          </a:p>
          <a:p>
            <a:r>
              <a:rPr lang="en-US" sz="1200" dirty="0"/>
              <a:t>6 Volt battery (4 C-cells) operation.</a:t>
            </a:r>
          </a:p>
          <a:p>
            <a:r>
              <a:rPr lang="en-US" sz="1200" dirty="0"/>
              <a:t>Illuminated, magnifying polar alignment scope.</a:t>
            </a:r>
          </a:p>
          <a:p>
            <a:r>
              <a:rPr lang="en-US" sz="1200" dirty="0"/>
              <a:t>RA tracking control paddle.</a:t>
            </a:r>
          </a:p>
          <a:p>
            <a:r>
              <a:rPr lang="en-US" sz="1200" dirty="0"/>
              <a:t>Accommodates two cameras in the standard configuration.</a:t>
            </a:r>
          </a:p>
          <a:p>
            <a:r>
              <a:rPr lang="en-US" sz="1200" dirty="0"/>
              <a:t>Optional counterweight.</a:t>
            </a:r>
          </a:p>
          <a:p>
            <a:r>
              <a:rPr lang="en-US" sz="1200" dirty="0"/>
              <a:t>May be mounted on a camera tripod or on an optional compact tripod.</a:t>
            </a:r>
          </a:p>
          <a:p>
            <a:endParaRPr lang="de-AT" sz="1200" dirty="0"/>
          </a:p>
        </p:txBody>
      </p:sp>
      <p:pic>
        <p:nvPicPr>
          <p:cNvPr id="8198" name="Picture 6" descr="http://www.astromart.com/images/classifieds/294000-294999/29421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0702" y="1714520"/>
            <a:ext cx="2613433" cy="19600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09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25</a:t>
            </a:fld>
            <a:endParaRPr lang="de-DE" altLang="de-DE"/>
          </a:p>
        </p:txBody>
      </p:sp>
      <p:sp>
        <p:nvSpPr>
          <p:cNvPr id="3" name="Textfeld 2"/>
          <p:cNvSpPr txBox="1"/>
          <p:nvPr/>
        </p:nvSpPr>
        <p:spPr>
          <a:xfrm>
            <a:off x="611559" y="1156102"/>
            <a:ext cx="2595582" cy="584775"/>
          </a:xfrm>
          <a:prstGeom prst="rect">
            <a:avLst/>
          </a:prstGeom>
          <a:noFill/>
        </p:spPr>
        <p:txBody>
          <a:bodyPr wrap="none" rtlCol="0">
            <a:spAutoFit/>
          </a:bodyPr>
          <a:lstStyle/>
          <a:p>
            <a:r>
              <a:rPr lang="de-AT" dirty="0" err="1" smtClean="0"/>
              <a:t>Losmandy</a:t>
            </a:r>
            <a:r>
              <a:rPr lang="de-AT" dirty="0" smtClean="0"/>
              <a:t> </a:t>
            </a:r>
            <a:r>
              <a:rPr lang="de-AT" dirty="0" err="1" smtClean="0"/>
              <a:t>StarLapse</a:t>
            </a:r>
            <a:endParaRPr lang="de-AT" dirty="0" smtClean="0"/>
          </a:p>
          <a:p>
            <a:r>
              <a:rPr lang="de-AT" sz="1400" dirty="0" smtClean="0"/>
              <a:t>€ 793,-</a:t>
            </a:r>
          </a:p>
        </p:txBody>
      </p:sp>
      <p:sp>
        <p:nvSpPr>
          <p:cNvPr id="4" name="Textfeld 3"/>
          <p:cNvSpPr txBox="1"/>
          <p:nvPr/>
        </p:nvSpPr>
        <p:spPr>
          <a:xfrm>
            <a:off x="611559" y="1694387"/>
            <a:ext cx="4320481" cy="3970318"/>
          </a:xfrm>
          <a:prstGeom prst="rect">
            <a:avLst/>
          </a:prstGeom>
          <a:noFill/>
        </p:spPr>
        <p:txBody>
          <a:bodyPr wrap="square" rtlCol="0">
            <a:spAutoFit/>
          </a:bodyPr>
          <a:lstStyle/>
          <a:p>
            <a:r>
              <a:rPr lang="de-AT" sz="1200" dirty="0" smtClean="0"/>
              <a:t>Das </a:t>
            </a:r>
            <a:r>
              <a:rPr lang="de-AT" sz="1200" dirty="0" err="1"/>
              <a:t>StarLapse</a:t>
            </a:r>
            <a:r>
              <a:rPr lang="de-AT" sz="1200" dirty="0"/>
              <a:t> System lässt sich um eine </a:t>
            </a:r>
            <a:r>
              <a:rPr lang="de-AT" sz="1200" b="1" dirty="0"/>
              <a:t>Deklinationseinheit erweitern </a:t>
            </a:r>
            <a:r>
              <a:rPr lang="de-AT" sz="1200" dirty="0"/>
              <a:t>und damit wird aus dem Reisesystem eine vollwertige Montierung für größere Tuben. Die Motoren sind mit den Standard </a:t>
            </a:r>
            <a:r>
              <a:rPr lang="de-AT" sz="1200" dirty="0" err="1"/>
              <a:t>Losmandy</a:t>
            </a:r>
            <a:r>
              <a:rPr lang="de-AT" sz="1200" dirty="0"/>
              <a:t> Elektroniksets kompatibel, ebenso mit anderen Steuerungen wie die FS2 wo dann auch ein </a:t>
            </a:r>
            <a:r>
              <a:rPr lang="de-AT" sz="1200" b="1" dirty="0" err="1"/>
              <a:t>Autoguidereingang</a:t>
            </a:r>
            <a:r>
              <a:rPr lang="de-AT" sz="1200" dirty="0"/>
              <a:t> zur Verfügung steht.</a:t>
            </a:r>
            <a:br>
              <a:rPr lang="de-AT" sz="1200" dirty="0"/>
            </a:br>
            <a:r>
              <a:rPr lang="de-AT" sz="1200" dirty="0"/>
              <a:t/>
            </a:r>
            <a:br>
              <a:rPr lang="de-AT" sz="1200" dirty="0"/>
            </a:br>
            <a:r>
              <a:rPr lang="de-AT" sz="1200" b="1" dirty="0"/>
              <a:t>Technische Daten</a:t>
            </a:r>
            <a:r>
              <a:rPr lang="de-AT" sz="1200" dirty="0"/>
              <a:t/>
            </a:r>
            <a:br>
              <a:rPr lang="de-AT" sz="1200" dirty="0"/>
            </a:br>
            <a:r>
              <a:rPr lang="de-AT" sz="1200" dirty="0"/>
              <a:t>Gewicht....4kg (ohne Deklinationseinheit und Batteriefach)</a:t>
            </a:r>
            <a:br>
              <a:rPr lang="de-AT" sz="1200" dirty="0"/>
            </a:br>
            <a:r>
              <a:rPr lang="de-AT" sz="1200" dirty="0"/>
              <a:t>Aufnahme am Stativ....3/8" Standard</a:t>
            </a:r>
            <a:br>
              <a:rPr lang="de-AT" sz="1200" dirty="0"/>
            </a:br>
            <a:r>
              <a:rPr lang="de-AT" sz="1200" dirty="0"/>
              <a:t/>
            </a:r>
            <a:br>
              <a:rPr lang="de-AT" sz="1200" dirty="0"/>
            </a:br>
            <a:r>
              <a:rPr lang="de-AT" sz="1200" dirty="0"/>
              <a:t/>
            </a:r>
            <a:br>
              <a:rPr lang="de-AT" sz="1200" dirty="0"/>
            </a:br>
            <a:r>
              <a:rPr lang="de-AT" sz="1200" dirty="0"/>
              <a:t>- Antriebseinheit mit Schneckenrad und Motor</a:t>
            </a:r>
            <a:br>
              <a:rPr lang="de-AT" sz="1200" dirty="0"/>
            </a:br>
            <a:r>
              <a:rPr lang="de-AT" sz="1200" dirty="0"/>
              <a:t>- Kamerabefestigung</a:t>
            </a:r>
            <a:br>
              <a:rPr lang="de-AT" sz="1200" dirty="0"/>
            </a:br>
            <a:r>
              <a:rPr lang="de-AT" sz="1200" dirty="0"/>
              <a:t>- Handkontroller</a:t>
            </a:r>
            <a:br>
              <a:rPr lang="de-AT" sz="1200" dirty="0"/>
            </a:br>
            <a:r>
              <a:rPr lang="de-AT" sz="1200" dirty="0"/>
              <a:t>- Kamerabefestigung </a:t>
            </a:r>
            <a:br>
              <a:rPr lang="de-AT" sz="1200" dirty="0"/>
            </a:br>
            <a:r>
              <a:rPr lang="de-AT" sz="1200" dirty="0"/>
              <a:t>- </a:t>
            </a:r>
            <a:r>
              <a:rPr lang="de-AT" sz="1200" dirty="0" err="1"/>
              <a:t>Prismenschiene</a:t>
            </a:r>
            <a:r>
              <a:rPr lang="de-AT" sz="1200" dirty="0"/>
              <a:t/>
            </a:r>
            <a:br>
              <a:rPr lang="de-AT" sz="1200" dirty="0"/>
            </a:br>
            <a:r>
              <a:rPr lang="de-AT" sz="1200" dirty="0"/>
              <a:t>- Adapter auf 1/4" und 3/8" für die Montage auf Neigeköpfen oder Kugelköpfen</a:t>
            </a:r>
          </a:p>
        </p:txBody>
      </p:sp>
      <p:pic>
        <p:nvPicPr>
          <p:cNvPr id="9218" name="Picture 2" descr="http://www.losmandy.com/StarLapse_s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140968"/>
            <a:ext cx="31051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tarLapse TL M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541789"/>
            <a:ext cx="1527052" cy="18722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hteck 5"/>
          <p:cNvSpPr/>
          <p:nvPr/>
        </p:nvSpPr>
        <p:spPr>
          <a:xfrm>
            <a:off x="5868144" y="1248435"/>
            <a:ext cx="1874744" cy="276999"/>
          </a:xfrm>
          <a:prstGeom prst="rect">
            <a:avLst/>
          </a:prstGeom>
        </p:spPr>
        <p:txBody>
          <a:bodyPr wrap="none">
            <a:spAutoFit/>
          </a:bodyPr>
          <a:lstStyle/>
          <a:p>
            <a:pPr lvl="0"/>
            <a:r>
              <a:rPr lang="de-AT" sz="1200" dirty="0">
                <a:solidFill>
                  <a:srgbClr val="FFFFFF"/>
                </a:solidFill>
              </a:rPr>
              <a:t>Time </a:t>
            </a:r>
            <a:r>
              <a:rPr lang="de-AT" sz="1200" dirty="0" err="1">
                <a:solidFill>
                  <a:srgbClr val="FFFFFF"/>
                </a:solidFill>
              </a:rPr>
              <a:t>Lapse</a:t>
            </a:r>
            <a:r>
              <a:rPr lang="de-AT" sz="1200" dirty="0">
                <a:solidFill>
                  <a:srgbClr val="FFFFFF"/>
                </a:solidFill>
              </a:rPr>
              <a:t> Operation</a:t>
            </a:r>
          </a:p>
        </p:txBody>
      </p:sp>
    </p:spTree>
    <p:extLst>
      <p:ext uri="{BB962C8B-B14F-4D97-AF65-F5344CB8AC3E}">
        <p14:creationId xmlns:p14="http://schemas.microsoft.com/office/powerpoint/2010/main" val="22588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26</a:t>
            </a:fld>
            <a:endParaRPr lang="de-DE" altLang="de-DE"/>
          </a:p>
        </p:txBody>
      </p:sp>
      <p:sp>
        <p:nvSpPr>
          <p:cNvPr id="4" name="Textfeld 3"/>
          <p:cNvSpPr txBox="1"/>
          <p:nvPr/>
        </p:nvSpPr>
        <p:spPr>
          <a:xfrm>
            <a:off x="720000" y="1080000"/>
            <a:ext cx="1264257" cy="861774"/>
          </a:xfrm>
          <a:prstGeom prst="rect">
            <a:avLst/>
          </a:prstGeom>
          <a:noFill/>
        </p:spPr>
        <p:txBody>
          <a:bodyPr wrap="none" rtlCol="0">
            <a:spAutoFit/>
          </a:bodyPr>
          <a:lstStyle/>
          <a:p>
            <a:r>
              <a:rPr lang="de-AT" dirty="0" smtClean="0"/>
              <a:t>Fornax10</a:t>
            </a:r>
          </a:p>
          <a:p>
            <a:r>
              <a:rPr lang="de-AT" sz="1400" dirty="0" smtClean="0"/>
              <a:t>€ </a:t>
            </a:r>
            <a:r>
              <a:rPr lang="de-AT" sz="1400" dirty="0"/>
              <a:t>449,-</a:t>
            </a:r>
          </a:p>
          <a:p>
            <a:endParaRPr lang="de-AT" dirty="0"/>
          </a:p>
        </p:txBody>
      </p:sp>
      <p:sp>
        <p:nvSpPr>
          <p:cNvPr id="3" name="Rechteck 2"/>
          <p:cNvSpPr/>
          <p:nvPr/>
        </p:nvSpPr>
        <p:spPr>
          <a:xfrm>
            <a:off x="827584" y="2003330"/>
            <a:ext cx="3312368" cy="2308324"/>
          </a:xfrm>
          <a:prstGeom prst="rect">
            <a:avLst/>
          </a:prstGeom>
        </p:spPr>
        <p:txBody>
          <a:bodyPr wrap="square">
            <a:spAutoFit/>
          </a:bodyPr>
          <a:lstStyle/>
          <a:p>
            <a:r>
              <a:rPr lang="de-AT" dirty="0" smtClean="0">
                <a:latin typeface="+mj-lt"/>
              </a:rPr>
              <a:t>Radialarm </a:t>
            </a:r>
            <a:r>
              <a:rPr lang="de-AT" dirty="0">
                <a:latin typeface="+mj-lt"/>
              </a:rPr>
              <a:t>mit </a:t>
            </a:r>
            <a:r>
              <a:rPr lang="de-AT" dirty="0" err="1">
                <a:latin typeface="+mj-lt"/>
              </a:rPr>
              <a:t>UrsaMinor</a:t>
            </a:r>
            <a:r>
              <a:rPr lang="de-AT" dirty="0">
                <a:latin typeface="+mj-lt"/>
              </a:rPr>
              <a:t> Steuerung, Polhöhenwiege, Gegengewicht-Upgrade, </a:t>
            </a:r>
            <a:r>
              <a:rPr lang="de-AT" dirty="0" err="1">
                <a:latin typeface="+mj-lt"/>
              </a:rPr>
              <a:t>Perunal</a:t>
            </a:r>
            <a:r>
              <a:rPr lang="de-AT" dirty="0">
                <a:latin typeface="+mj-lt"/>
              </a:rPr>
              <a:t> Kugelkopf, </a:t>
            </a:r>
            <a:r>
              <a:rPr lang="de-AT" dirty="0" err="1">
                <a:latin typeface="+mj-lt"/>
              </a:rPr>
              <a:t>Polarscope</a:t>
            </a:r>
            <a:r>
              <a:rPr lang="de-AT" dirty="0">
                <a:latin typeface="+mj-lt"/>
              </a:rPr>
              <a:t>, </a:t>
            </a:r>
            <a:r>
              <a:rPr lang="de-AT" dirty="0" err="1">
                <a:latin typeface="+mj-lt"/>
              </a:rPr>
              <a:t>Alutripod</a:t>
            </a:r>
            <a:r>
              <a:rPr lang="de-AT" dirty="0">
                <a:latin typeface="+mj-lt"/>
              </a:rPr>
              <a:t>, Netzkabel </a:t>
            </a:r>
            <a:r>
              <a:rPr lang="de-AT" dirty="0" smtClean="0">
                <a:latin typeface="+mj-lt"/>
              </a:rPr>
              <a:t>  </a:t>
            </a:r>
          </a:p>
          <a:p>
            <a:endParaRPr lang="de-AT" sz="2000" b="1" dirty="0">
              <a:latin typeface="+mj-lt"/>
            </a:endParaRPr>
          </a:p>
          <a:p>
            <a:r>
              <a:rPr lang="de-AT" sz="1600" dirty="0" err="1" smtClean="0"/>
              <a:t>Setpreis</a:t>
            </a:r>
            <a:r>
              <a:rPr lang="de-AT" sz="1600" dirty="0"/>
              <a:t>:</a:t>
            </a:r>
            <a:r>
              <a:rPr lang="de-AT" sz="1600" dirty="0" smtClean="0"/>
              <a:t> </a:t>
            </a:r>
            <a:r>
              <a:rPr lang="de-AT" sz="1600" dirty="0"/>
              <a:t>€ </a:t>
            </a:r>
            <a:r>
              <a:rPr lang="de-AT" sz="1600" dirty="0" smtClean="0"/>
              <a:t>849,-</a:t>
            </a:r>
            <a:endParaRPr lang="de-AT" dirty="0">
              <a:latin typeface="+mj-lt"/>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36912"/>
            <a:ext cx="4037182" cy="3600000"/>
          </a:xfrm>
          <a:prstGeom prst="rect">
            <a:avLst/>
          </a:prstGeom>
        </p:spPr>
      </p:pic>
    </p:spTree>
    <p:extLst>
      <p:ext uri="{BB962C8B-B14F-4D97-AF65-F5344CB8AC3E}">
        <p14:creationId xmlns:p14="http://schemas.microsoft.com/office/powerpoint/2010/main" val="3346319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27</a:t>
            </a:fld>
            <a:endParaRPr lang="de-DE" altLang="de-DE"/>
          </a:p>
        </p:txBody>
      </p:sp>
      <p:sp>
        <p:nvSpPr>
          <p:cNvPr id="4" name="Textfeld 3"/>
          <p:cNvSpPr txBox="1"/>
          <p:nvPr/>
        </p:nvSpPr>
        <p:spPr>
          <a:xfrm>
            <a:off x="720000" y="1080000"/>
            <a:ext cx="1679947" cy="584775"/>
          </a:xfrm>
          <a:prstGeom prst="rect">
            <a:avLst/>
          </a:prstGeom>
          <a:noFill/>
        </p:spPr>
        <p:txBody>
          <a:bodyPr wrap="none" rtlCol="0">
            <a:spAutoFit/>
          </a:bodyPr>
          <a:lstStyle/>
          <a:p>
            <a:r>
              <a:rPr lang="de-AT" dirty="0" err="1" smtClean="0"/>
              <a:t>Vixen</a:t>
            </a:r>
            <a:r>
              <a:rPr lang="de-AT" dirty="0" smtClean="0"/>
              <a:t> </a:t>
            </a:r>
            <a:r>
              <a:rPr lang="de-AT" dirty="0" err="1" smtClean="0"/>
              <a:t>Polarie</a:t>
            </a:r>
            <a:endParaRPr lang="de-AT" dirty="0" smtClean="0"/>
          </a:p>
          <a:p>
            <a:r>
              <a:rPr lang="de-AT" sz="1400" dirty="0" smtClean="0"/>
              <a:t>€ 399,-</a:t>
            </a:r>
            <a:endParaRPr lang="de-AT" sz="1400" dirty="0"/>
          </a:p>
        </p:txBody>
      </p:sp>
      <p:sp>
        <p:nvSpPr>
          <p:cNvPr id="3" name="Rechteck 2"/>
          <p:cNvSpPr/>
          <p:nvPr/>
        </p:nvSpPr>
        <p:spPr>
          <a:xfrm>
            <a:off x="820529" y="1935483"/>
            <a:ext cx="2664296" cy="2215991"/>
          </a:xfrm>
          <a:prstGeom prst="rect">
            <a:avLst/>
          </a:prstGeom>
        </p:spPr>
        <p:txBody>
          <a:bodyPr wrap="square">
            <a:spAutoFit/>
          </a:bodyPr>
          <a:lstStyle/>
          <a:p>
            <a:r>
              <a:rPr lang="de-AT" sz="1400" dirty="0" err="1" smtClean="0"/>
              <a:t>Polarscope</a:t>
            </a:r>
            <a:r>
              <a:rPr lang="de-AT" sz="1400" dirty="0" smtClean="0"/>
              <a:t> </a:t>
            </a:r>
            <a:r>
              <a:rPr lang="de-AT" sz="1400" dirty="0"/>
              <a:t>mit </a:t>
            </a:r>
            <a:r>
              <a:rPr lang="de-AT" sz="1400" dirty="0" err="1"/>
              <a:t>Lacerta</a:t>
            </a:r>
            <a:r>
              <a:rPr lang="de-AT" sz="1400" dirty="0"/>
              <a:t> Off Axis Halterung, AZ3 mit Fotoaufsatz für Poleinstellung, Lac2D Kamerahalterung  </a:t>
            </a:r>
          </a:p>
          <a:p>
            <a:r>
              <a:rPr lang="de-AT" sz="1400" dirty="0"/>
              <a:t>€ 591</a:t>
            </a:r>
            <a:r>
              <a:rPr lang="de-AT" sz="1400" dirty="0" smtClean="0"/>
              <a:t>,-</a:t>
            </a:r>
          </a:p>
          <a:p>
            <a:endParaRPr lang="de-AT" sz="1600" b="1" dirty="0"/>
          </a:p>
          <a:p>
            <a:endParaRPr lang="de-AT" dirty="0" smtClean="0">
              <a:latin typeface="+mj-lt"/>
            </a:endParaRPr>
          </a:p>
          <a:p>
            <a:endParaRPr lang="de-AT" dirty="0">
              <a:latin typeface="+mj-lt"/>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564904"/>
            <a:ext cx="5138931" cy="3600000"/>
          </a:xfrm>
          <a:prstGeom prst="rect">
            <a:avLst/>
          </a:prstGeom>
        </p:spPr>
      </p:pic>
      <p:pic>
        <p:nvPicPr>
          <p:cNvPr id="6" name="Picture 2" descr="http://www.vixenoptics.com/mounts/Vixen-Polarie_cle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264666"/>
            <a:ext cx="2225824" cy="174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947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28</a:t>
            </a:fld>
            <a:endParaRPr lang="de-DE" altLang="de-DE"/>
          </a:p>
        </p:txBody>
      </p:sp>
      <p:sp>
        <p:nvSpPr>
          <p:cNvPr id="4" name="Textfeld 3"/>
          <p:cNvSpPr txBox="1"/>
          <p:nvPr/>
        </p:nvSpPr>
        <p:spPr>
          <a:xfrm>
            <a:off x="720000" y="1080000"/>
            <a:ext cx="1798890" cy="1077218"/>
          </a:xfrm>
          <a:prstGeom prst="rect">
            <a:avLst/>
          </a:prstGeom>
          <a:noFill/>
        </p:spPr>
        <p:txBody>
          <a:bodyPr wrap="none" rtlCol="0">
            <a:spAutoFit/>
          </a:bodyPr>
          <a:lstStyle/>
          <a:p>
            <a:r>
              <a:rPr lang="de-AT" dirty="0" smtClean="0"/>
              <a:t>EQ3 Astrofoto</a:t>
            </a:r>
          </a:p>
          <a:p>
            <a:endParaRPr lang="de-AT" sz="1400" dirty="0" smtClean="0"/>
          </a:p>
          <a:p>
            <a:r>
              <a:rPr lang="de-AT" sz="1400" dirty="0" smtClean="0"/>
              <a:t>€ </a:t>
            </a:r>
            <a:r>
              <a:rPr lang="de-AT" sz="1400" dirty="0"/>
              <a:t>356,-</a:t>
            </a:r>
          </a:p>
          <a:p>
            <a:endParaRPr lang="de-AT" dirty="0"/>
          </a:p>
        </p:txBody>
      </p:sp>
      <p:sp>
        <p:nvSpPr>
          <p:cNvPr id="3" name="Rechteck 2"/>
          <p:cNvSpPr/>
          <p:nvPr/>
        </p:nvSpPr>
        <p:spPr>
          <a:xfrm>
            <a:off x="827584" y="1556792"/>
            <a:ext cx="1008112" cy="892552"/>
          </a:xfrm>
          <a:prstGeom prst="rect">
            <a:avLst/>
          </a:prstGeom>
        </p:spPr>
        <p:txBody>
          <a:bodyPr wrap="square">
            <a:spAutoFit/>
          </a:bodyPr>
          <a:lstStyle/>
          <a:p>
            <a:endParaRPr lang="de-AT" sz="1600" b="1" dirty="0"/>
          </a:p>
          <a:p>
            <a:endParaRPr lang="de-AT" dirty="0" smtClean="0">
              <a:latin typeface="+mj-lt"/>
            </a:endParaRPr>
          </a:p>
          <a:p>
            <a:endParaRPr lang="de-AT" dirty="0">
              <a:latin typeface="+mj-lt"/>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794" y="2420888"/>
            <a:ext cx="6575770" cy="3719870"/>
          </a:xfrm>
          <a:prstGeom prst="rect">
            <a:avLst/>
          </a:prstGeom>
        </p:spPr>
      </p:pic>
    </p:spTree>
    <p:extLst>
      <p:ext uri="{BB962C8B-B14F-4D97-AF65-F5344CB8AC3E}">
        <p14:creationId xmlns:p14="http://schemas.microsoft.com/office/powerpoint/2010/main" val="1778859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www.skybird.jp/panH-1_pol-n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414887"/>
            <a:ext cx="1257300" cy="148590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FFBB6B19-CAC9-4B3C-9B15-EC8629C53665}" type="slidenum">
              <a:rPr lang="de-DE" altLang="de-DE" smtClean="0"/>
              <a:pPr/>
              <a:t>29</a:t>
            </a:fld>
            <a:endParaRPr lang="de-DE" altLang="de-DE"/>
          </a:p>
        </p:txBody>
      </p:sp>
      <p:sp>
        <p:nvSpPr>
          <p:cNvPr id="4" name="Textfeld 3"/>
          <p:cNvSpPr txBox="1"/>
          <p:nvPr/>
        </p:nvSpPr>
        <p:spPr>
          <a:xfrm>
            <a:off x="720000" y="1080000"/>
            <a:ext cx="1604093" cy="369332"/>
          </a:xfrm>
          <a:prstGeom prst="rect">
            <a:avLst/>
          </a:prstGeom>
          <a:noFill/>
        </p:spPr>
        <p:txBody>
          <a:bodyPr wrap="none" rtlCol="0">
            <a:spAutoFit/>
          </a:bodyPr>
          <a:lstStyle/>
          <a:p>
            <a:r>
              <a:rPr lang="de-AT" dirty="0" err="1" smtClean="0"/>
              <a:t>PanHead</a:t>
            </a:r>
            <a:r>
              <a:rPr lang="de-AT" dirty="0" smtClean="0"/>
              <a:t> EQ</a:t>
            </a:r>
            <a:endParaRPr lang="de-AT" dirty="0"/>
          </a:p>
        </p:txBody>
      </p:sp>
      <p:sp>
        <p:nvSpPr>
          <p:cNvPr id="3" name="Rechteck 2"/>
          <p:cNvSpPr/>
          <p:nvPr/>
        </p:nvSpPr>
        <p:spPr>
          <a:xfrm>
            <a:off x="827584" y="1556792"/>
            <a:ext cx="3240360" cy="1631216"/>
          </a:xfrm>
          <a:prstGeom prst="rect">
            <a:avLst/>
          </a:prstGeom>
        </p:spPr>
        <p:txBody>
          <a:bodyPr wrap="square">
            <a:spAutoFit/>
          </a:bodyPr>
          <a:lstStyle/>
          <a:p>
            <a:r>
              <a:rPr lang="de-AT" sz="1400" dirty="0"/>
              <a:t>US$550 - 6 </a:t>
            </a:r>
            <a:r>
              <a:rPr lang="de-AT" sz="1400" dirty="0" err="1"/>
              <a:t>track</a:t>
            </a:r>
            <a:r>
              <a:rPr lang="de-AT" sz="1400" dirty="0"/>
              <a:t>/</a:t>
            </a:r>
            <a:r>
              <a:rPr lang="de-AT" sz="1400" dirty="0" err="1"/>
              <a:t>pan</a:t>
            </a:r>
            <a:r>
              <a:rPr lang="de-AT" sz="1400" dirty="0"/>
              <a:t> </a:t>
            </a:r>
            <a:r>
              <a:rPr lang="de-AT" sz="1400" dirty="0" err="1"/>
              <a:t>rates</a:t>
            </a:r>
            <a:r>
              <a:rPr lang="de-AT" sz="1400" dirty="0"/>
              <a:t> </a:t>
            </a:r>
            <a:r>
              <a:rPr lang="de-AT" sz="1600" dirty="0"/>
              <a:t/>
            </a:r>
            <a:br>
              <a:rPr lang="de-AT" sz="1600" dirty="0"/>
            </a:br>
            <a:endParaRPr lang="de-AT" sz="1600" dirty="0" smtClean="0"/>
          </a:p>
          <a:p>
            <a:endParaRPr lang="de-AT" sz="1600" b="1" dirty="0"/>
          </a:p>
          <a:p>
            <a:endParaRPr lang="de-AT" sz="1600" b="1" dirty="0"/>
          </a:p>
          <a:p>
            <a:endParaRPr lang="de-AT" dirty="0" smtClean="0">
              <a:latin typeface="+mj-lt"/>
            </a:endParaRPr>
          </a:p>
          <a:p>
            <a:endParaRPr lang="de-AT" dirty="0">
              <a:latin typeface="+mj-lt"/>
            </a:endParaRPr>
          </a:p>
        </p:txBody>
      </p:sp>
      <p:pic>
        <p:nvPicPr>
          <p:cNvPr id="16386" name="Picture 2" descr="http://www.skybird.jp/panH-1_3set-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810" y="3140968"/>
            <a:ext cx="4008191" cy="31078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388" name="Picture 4" descr="http://www.skybird.jp/panH-1_pol-polari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980728"/>
            <a:ext cx="2200275" cy="22479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42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a:t>
            </a:fld>
            <a:endParaRPr lang="de-DE" altLang="de-DE"/>
          </a:p>
        </p:txBody>
      </p:sp>
      <p:sp>
        <p:nvSpPr>
          <p:cNvPr id="3" name="Textfeld 2"/>
          <p:cNvSpPr txBox="1"/>
          <p:nvPr/>
        </p:nvSpPr>
        <p:spPr>
          <a:xfrm>
            <a:off x="539552" y="1196752"/>
            <a:ext cx="4028026" cy="1415772"/>
          </a:xfrm>
          <a:prstGeom prst="rect">
            <a:avLst/>
          </a:prstGeom>
          <a:noFill/>
        </p:spPr>
        <p:txBody>
          <a:bodyPr wrap="none" rtlCol="0">
            <a:spAutoFit/>
          </a:bodyPr>
          <a:lstStyle/>
          <a:p>
            <a:r>
              <a:rPr lang="de-AT" dirty="0" err="1"/>
              <a:t>Skywatcher</a:t>
            </a:r>
            <a:r>
              <a:rPr lang="de-AT" dirty="0"/>
              <a:t> Montierung </a:t>
            </a:r>
            <a:r>
              <a:rPr lang="de-AT" dirty="0" err="1"/>
              <a:t>Skytee</a:t>
            </a:r>
            <a:r>
              <a:rPr lang="de-AT" dirty="0"/>
              <a:t> </a:t>
            </a:r>
            <a:r>
              <a:rPr lang="de-AT" dirty="0" smtClean="0"/>
              <a:t>2</a:t>
            </a:r>
          </a:p>
          <a:p>
            <a:endParaRPr lang="de-AT" dirty="0"/>
          </a:p>
          <a:p>
            <a:r>
              <a:rPr lang="de-AT" sz="1400" dirty="0" smtClean="0"/>
              <a:t>€ 360,- </a:t>
            </a:r>
            <a:endParaRPr lang="de-AT" sz="1400" dirty="0"/>
          </a:p>
          <a:p>
            <a:endParaRPr lang="de-AT" dirty="0"/>
          </a:p>
          <a:p>
            <a:endParaRPr lang="de-AT" dirty="0"/>
          </a:p>
        </p:txBody>
      </p:sp>
      <p:pic>
        <p:nvPicPr>
          <p:cNvPr id="1030" name="Picture 6" descr="Skywatcher Montierung Skyte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414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30</a:t>
            </a:fld>
            <a:endParaRPr lang="de-DE" altLang="de-DE"/>
          </a:p>
        </p:txBody>
      </p:sp>
      <p:sp>
        <p:nvSpPr>
          <p:cNvPr id="4" name="Textfeld 3"/>
          <p:cNvSpPr txBox="1"/>
          <p:nvPr/>
        </p:nvSpPr>
        <p:spPr>
          <a:xfrm>
            <a:off x="720000" y="1080000"/>
            <a:ext cx="3716274" cy="1138773"/>
          </a:xfrm>
          <a:prstGeom prst="rect">
            <a:avLst/>
          </a:prstGeom>
          <a:noFill/>
        </p:spPr>
        <p:txBody>
          <a:bodyPr wrap="none" rtlCol="0">
            <a:spAutoFit/>
          </a:bodyPr>
          <a:lstStyle/>
          <a:p>
            <a:r>
              <a:rPr lang="en-US" dirty="0" smtClean="0"/>
              <a:t>Takahashi </a:t>
            </a:r>
            <a:r>
              <a:rPr lang="en-US" dirty="0" err="1" smtClean="0"/>
              <a:t>Teegul</a:t>
            </a:r>
            <a:r>
              <a:rPr lang="en-US" dirty="0" smtClean="0"/>
              <a:t> Sly Patrol III</a:t>
            </a:r>
          </a:p>
          <a:p>
            <a:endParaRPr lang="en-US" dirty="0" smtClean="0"/>
          </a:p>
          <a:p>
            <a:r>
              <a:rPr lang="en-US" sz="1400" dirty="0" smtClean="0"/>
              <a:t>US</a:t>
            </a:r>
            <a:r>
              <a:rPr lang="en-US" sz="1400" dirty="0" smtClean="0"/>
              <a:t>$ 1300,-</a:t>
            </a:r>
            <a:endParaRPr lang="en-US" sz="1400" dirty="0"/>
          </a:p>
          <a:p>
            <a:endParaRPr lang="de-AT" dirty="0"/>
          </a:p>
        </p:txBody>
      </p:sp>
      <p:pic>
        <p:nvPicPr>
          <p:cNvPr id="17410" name="Picture 2" descr="http://www.takahashi-europe.com/images/products/tgsp3/700/TG-SP3_FS60_1_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564904"/>
            <a:ext cx="2990106" cy="36545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412" name="Picture 4" descr="https://www.astronomics.com/images/Product/large/37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962968"/>
            <a:ext cx="1800200" cy="1800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721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31</a:t>
            </a:fld>
            <a:endParaRPr lang="de-DE" altLang="de-DE"/>
          </a:p>
        </p:txBody>
      </p:sp>
      <p:sp>
        <p:nvSpPr>
          <p:cNvPr id="4" name="Textfeld 3"/>
          <p:cNvSpPr txBox="1"/>
          <p:nvPr/>
        </p:nvSpPr>
        <p:spPr>
          <a:xfrm>
            <a:off x="720000" y="1080000"/>
            <a:ext cx="1993046" cy="923330"/>
          </a:xfrm>
          <a:prstGeom prst="rect">
            <a:avLst/>
          </a:prstGeom>
          <a:noFill/>
        </p:spPr>
        <p:txBody>
          <a:bodyPr wrap="none" rtlCol="0">
            <a:spAutoFit/>
          </a:bodyPr>
          <a:lstStyle/>
          <a:p>
            <a:r>
              <a:rPr lang="en-US" dirty="0" smtClean="0"/>
              <a:t>Takahashi PM-1</a:t>
            </a:r>
          </a:p>
          <a:p>
            <a:endParaRPr lang="en-US" dirty="0" smtClean="0"/>
          </a:p>
          <a:p>
            <a:endParaRPr lang="de-AT" dirty="0"/>
          </a:p>
        </p:txBody>
      </p:sp>
      <p:pic>
        <p:nvPicPr>
          <p:cNvPr id="18434" name="Picture 2" descr="http://www.skyatnightmagazine.com/sites/default/files/review/TakahashiMou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7094" y="1680164"/>
            <a:ext cx="3339215" cy="456751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748187" y="1671284"/>
            <a:ext cx="2376264" cy="1600438"/>
          </a:xfrm>
          <a:prstGeom prst="rect">
            <a:avLst/>
          </a:prstGeom>
          <a:noFill/>
        </p:spPr>
        <p:txBody>
          <a:bodyPr wrap="square" rtlCol="0">
            <a:spAutoFit/>
          </a:bodyPr>
          <a:lstStyle/>
          <a:p>
            <a:r>
              <a:rPr lang="en-US" sz="1400" dirty="0"/>
              <a:t>US</a:t>
            </a:r>
            <a:r>
              <a:rPr lang="en-US" sz="1400" dirty="0" smtClean="0"/>
              <a:t>$ 3200,- </a:t>
            </a:r>
            <a:endParaRPr lang="en-US" sz="1400" dirty="0" smtClean="0"/>
          </a:p>
          <a:p>
            <a:endParaRPr lang="en-US" sz="1400" dirty="0"/>
          </a:p>
          <a:p>
            <a:r>
              <a:rPr lang="en-US" sz="1400" dirty="0" smtClean="0"/>
              <a:t>5 </a:t>
            </a:r>
            <a:r>
              <a:rPr lang="en-US" sz="1400" dirty="0"/>
              <a:t>or 7 track/pan rates, multi-configuration GEM, 2nd version PM-1XY </a:t>
            </a:r>
            <a:br>
              <a:rPr lang="en-US" sz="1400" dirty="0"/>
            </a:br>
            <a:endParaRPr lang="de-AT" sz="1400" dirty="0"/>
          </a:p>
        </p:txBody>
      </p:sp>
    </p:spTree>
    <p:extLst>
      <p:ext uri="{BB962C8B-B14F-4D97-AF65-F5344CB8AC3E}">
        <p14:creationId xmlns:p14="http://schemas.microsoft.com/office/powerpoint/2010/main" val="2652958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32</a:t>
            </a:fld>
            <a:endParaRPr lang="de-DE" altLang="de-DE"/>
          </a:p>
        </p:txBody>
      </p:sp>
      <p:sp>
        <p:nvSpPr>
          <p:cNvPr id="4" name="Textfeld 3"/>
          <p:cNvSpPr txBox="1"/>
          <p:nvPr/>
        </p:nvSpPr>
        <p:spPr>
          <a:xfrm>
            <a:off x="720000" y="1080000"/>
            <a:ext cx="1942711" cy="800219"/>
          </a:xfrm>
          <a:prstGeom prst="rect">
            <a:avLst/>
          </a:prstGeom>
          <a:noFill/>
        </p:spPr>
        <p:txBody>
          <a:bodyPr wrap="none" rtlCol="0">
            <a:spAutoFit/>
          </a:bodyPr>
          <a:lstStyle/>
          <a:p>
            <a:r>
              <a:rPr lang="de-AT" dirty="0" smtClean="0"/>
              <a:t>Star </a:t>
            </a:r>
            <a:r>
              <a:rPr lang="de-AT" dirty="0" err="1" smtClean="0"/>
              <a:t>Adventure</a:t>
            </a:r>
            <a:endParaRPr lang="de-AT" dirty="0" smtClean="0"/>
          </a:p>
          <a:p>
            <a:endParaRPr lang="de-AT" sz="1400" dirty="0" smtClean="0"/>
          </a:p>
          <a:p>
            <a:r>
              <a:rPr lang="de-AT" sz="1400" dirty="0" smtClean="0"/>
              <a:t>€ 299,-</a:t>
            </a:r>
            <a:endParaRPr lang="de-AT" sz="1400" dirty="0"/>
          </a:p>
        </p:txBody>
      </p:sp>
      <p:sp>
        <p:nvSpPr>
          <p:cNvPr id="3" name="Rechteck 2"/>
          <p:cNvSpPr/>
          <p:nvPr/>
        </p:nvSpPr>
        <p:spPr>
          <a:xfrm>
            <a:off x="720000" y="2132856"/>
            <a:ext cx="3203928" cy="3847207"/>
          </a:xfrm>
          <a:prstGeom prst="rect">
            <a:avLst/>
          </a:prstGeom>
        </p:spPr>
        <p:txBody>
          <a:bodyPr wrap="square">
            <a:spAutoFit/>
          </a:bodyPr>
          <a:lstStyle/>
          <a:p>
            <a:r>
              <a:rPr lang="de-AT" sz="1600" dirty="0" smtClean="0"/>
              <a:t>Spezial </a:t>
            </a:r>
            <a:r>
              <a:rPr lang="de-AT" sz="1600" dirty="0"/>
              <a:t>Reise-Set No.1 (Kopf, </a:t>
            </a:r>
            <a:r>
              <a:rPr lang="de-AT" sz="1600" dirty="0" err="1"/>
              <a:t>Prismenschiene</a:t>
            </a:r>
            <a:r>
              <a:rPr lang="de-AT" sz="1600" dirty="0"/>
              <a:t> mit DEC-Einheit, Elektronik mit </a:t>
            </a:r>
            <a:r>
              <a:rPr lang="de-AT" sz="1600" dirty="0" err="1"/>
              <a:t>Autoguidereingang</a:t>
            </a:r>
            <a:r>
              <a:rPr lang="de-AT" sz="1600" dirty="0"/>
              <a:t>, </a:t>
            </a:r>
            <a:r>
              <a:rPr lang="de-AT" sz="1600" dirty="0" err="1"/>
              <a:t>Polarscope</a:t>
            </a:r>
            <a:r>
              <a:rPr lang="de-AT" sz="1600" dirty="0"/>
              <a:t>, , </a:t>
            </a:r>
            <a:r>
              <a:rPr lang="de-AT" sz="1600" dirty="0" err="1"/>
              <a:t>Polarscope</a:t>
            </a:r>
            <a:r>
              <a:rPr lang="de-AT" sz="1600" dirty="0"/>
              <a:t>-Beleuchtung, </a:t>
            </a:r>
            <a:r>
              <a:rPr lang="de-AT" sz="1600" dirty="0" smtClean="0"/>
              <a:t>Polhöhenwiege)</a:t>
            </a:r>
          </a:p>
          <a:p>
            <a:r>
              <a:rPr lang="de-AT" sz="1600" dirty="0" smtClean="0"/>
              <a:t>Gewicht: 2,2kg</a:t>
            </a:r>
          </a:p>
          <a:p>
            <a:endParaRPr lang="de-AT" sz="1600" dirty="0"/>
          </a:p>
          <a:p>
            <a:r>
              <a:rPr lang="de-AT" sz="1000" dirty="0" smtClean="0"/>
              <a:t>Links zur Forendiskussion:</a:t>
            </a:r>
          </a:p>
          <a:p>
            <a:endParaRPr lang="de-AT" sz="1000" dirty="0" smtClean="0"/>
          </a:p>
          <a:p>
            <a:r>
              <a:rPr lang="de-AT" sz="1000" dirty="0">
                <a:hlinkClick r:id="rId3"/>
              </a:rPr>
              <a:t>http://</a:t>
            </a:r>
            <a:r>
              <a:rPr lang="de-AT" sz="1000" dirty="0" smtClean="0">
                <a:hlinkClick r:id="rId3"/>
              </a:rPr>
              <a:t>www.astronomieforum.at/viewtopic.php?f=35&amp;t=8239</a:t>
            </a:r>
            <a:endParaRPr lang="de-AT" sz="1000" dirty="0" smtClean="0"/>
          </a:p>
          <a:p>
            <a:endParaRPr lang="de-AT" sz="1000" dirty="0" smtClean="0"/>
          </a:p>
          <a:p>
            <a:r>
              <a:rPr lang="de-AT" sz="1000" dirty="0">
                <a:hlinkClick r:id="rId4"/>
              </a:rPr>
              <a:t>http://</a:t>
            </a:r>
            <a:r>
              <a:rPr lang="de-AT" sz="1000" dirty="0" smtClean="0">
                <a:hlinkClick r:id="rId4"/>
              </a:rPr>
              <a:t>forum.astronomie.de/phpapps/ubbthreads/ubbthreads.php/topics/1071064/Sky_Watcher_Star-Adventurer#Post1071064</a:t>
            </a:r>
            <a:endParaRPr lang="de-AT" sz="1000" dirty="0" smtClean="0"/>
          </a:p>
          <a:p>
            <a:endParaRPr lang="de-AT" sz="1000" dirty="0"/>
          </a:p>
          <a:p>
            <a:endParaRPr lang="de-AT" sz="1000" dirty="0" smtClean="0"/>
          </a:p>
          <a:p>
            <a:endParaRPr lang="de-AT" sz="1600" b="1" dirty="0" smtClean="0"/>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993" y="1664775"/>
            <a:ext cx="4454721" cy="4557755"/>
          </a:xfrm>
          <a:prstGeom prst="rect">
            <a:avLst/>
          </a:prstGeom>
        </p:spPr>
      </p:pic>
    </p:spTree>
    <p:extLst>
      <p:ext uri="{BB962C8B-B14F-4D97-AF65-F5344CB8AC3E}">
        <p14:creationId xmlns:p14="http://schemas.microsoft.com/office/powerpoint/2010/main" val="1067880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33</a:t>
            </a:fld>
            <a:endParaRPr lang="de-DE" altLang="de-DE"/>
          </a:p>
        </p:txBody>
      </p:sp>
      <p:pic>
        <p:nvPicPr>
          <p:cNvPr id="1026" name="Picture 2" descr="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632848" cy="509492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23528" y="6037188"/>
            <a:ext cx="8667757" cy="230832"/>
          </a:xfrm>
          <a:prstGeom prst="rect">
            <a:avLst/>
          </a:prstGeom>
          <a:noFill/>
        </p:spPr>
        <p:txBody>
          <a:bodyPr wrap="none" rtlCol="0">
            <a:spAutoFit/>
          </a:bodyPr>
          <a:lstStyle/>
          <a:p>
            <a:r>
              <a:rPr lang="de-AT" sz="900" dirty="0"/>
              <a:t>Die Region um M100 mit dem </a:t>
            </a:r>
            <a:r>
              <a:rPr lang="de-AT" sz="900" dirty="0" err="1"/>
              <a:t>Lacerta</a:t>
            </a:r>
            <a:r>
              <a:rPr lang="de-AT" sz="900" dirty="0"/>
              <a:t> 72/432 </a:t>
            </a:r>
            <a:r>
              <a:rPr lang="de-AT" sz="900" dirty="0" err="1"/>
              <a:t>Apo</a:t>
            </a:r>
            <a:r>
              <a:rPr lang="de-AT" sz="900" dirty="0"/>
              <a:t> und der Canon 6d, </a:t>
            </a:r>
            <a:r>
              <a:rPr lang="de-AT" sz="900" dirty="0" err="1"/>
              <a:t>ca</a:t>
            </a:r>
            <a:r>
              <a:rPr lang="de-AT" sz="900" dirty="0"/>
              <a:t> 4 Stunden bei Iso 800 und 2 Minuten </a:t>
            </a:r>
            <a:r>
              <a:rPr lang="de-AT" sz="900" dirty="0" smtClean="0"/>
              <a:t>Subs, Montierung: </a:t>
            </a:r>
            <a:r>
              <a:rPr lang="de-AT" sz="900" dirty="0" err="1" smtClean="0"/>
              <a:t>StarAdventure</a:t>
            </a:r>
            <a:endParaRPr lang="de-AT" sz="900" dirty="0"/>
          </a:p>
        </p:txBody>
      </p:sp>
      <p:sp>
        <p:nvSpPr>
          <p:cNvPr id="4" name="Textfeld 3"/>
          <p:cNvSpPr txBox="1"/>
          <p:nvPr/>
        </p:nvSpPr>
        <p:spPr>
          <a:xfrm>
            <a:off x="755576" y="5790967"/>
            <a:ext cx="1933543" cy="215444"/>
          </a:xfrm>
          <a:prstGeom prst="rect">
            <a:avLst/>
          </a:prstGeom>
          <a:noFill/>
        </p:spPr>
        <p:txBody>
          <a:bodyPr wrap="none" rtlCol="0">
            <a:spAutoFit/>
          </a:bodyPr>
          <a:lstStyle/>
          <a:p>
            <a:r>
              <a:rPr lang="de-AT" sz="800" dirty="0" smtClean="0"/>
              <a:t>Teleskop Austria, Tommy </a:t>
            </a:r>
            <a:r>
              <a:rPr lang="de-AT" sz="800" dirty="0" err="1" smtClean="0"/>
              <a:t>Navratil</a:t>
            </a:r>
            <a:endParaRPr lang="de-AT" sz="800" dirty="0"/>
          </a:p>
        </p:txBody>
      </p:sp>
    </p:spTree>
    <p:extLst>
      <p:ext uri="{BB962C8B-B14F-4D97-AF65-F5344CB8AC3E}">
        <p14:creationId xmlns:p14="http://schemas.microsoft.com/office/powerpoint/2010/main" val="2352715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34</a:t>
            </a:fld>
            <a:endParaRPr lang="de-DE" altLang="de-DE"/>
          </a:p>
        </p:txBody>
      </p:sp>
      <p:sp>
        <p:nvSpPr>
          <p:cNvPr id="4" name="Textfeld 3"/>
          <p:cNvSpPr txBox="1"/>
          <p:nvPr/>
        </p:nvSpPr>
        <p:spPr>
          <a:xfrm>
            <a:off x="720000" y="1080000"/>
            <a:ext cx="2077813" cy="923330"/>
          </a:xfrm>
          <a:prstGeom prst="rect">
            <a:avLst/>
          </a:prstGeom>
          <a:noFill/>
        </p:spPr>
        <p:txBody>
          <a:bodyPr wrap="none" rtlCol="0">
            <a:spAutoFit/>
          </a:bodyPr>
          <a:lstStyle/>
          <a:p>
            <a:r>
              <a:rPr lang="de-AT" dirty="0" smtClean="0"/>
              <a:t>UNTERSCHIEDE</a:t>
            </a:r>
          </a:p>
          <a:p>
            <a:endParaRPr lang="de-AT" dirty="0"/>
          </a:p>
          <a:p>
            <a:r>
              <a:rPr lang="de-AT" dirty="0" smtClean="0"/>
              <a:t>Größe / Gewicht</a:t>
            </a:r>
          </a:p>
        </p:txBody>
      </p:sp>
      <p:pic>
        <p:nvPicPr>
          <p:cNvPr id="6" name="Picture 2" descr="Skywatcher EQ5 - no trip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475853"/>
            <a:ext cx="3864496" cy="33430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http://celestron-deutschland.de/images/files/downloads/250_nanotrackergro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700808"/>
            <a:ext cx="1710525" cy="12543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http://www.teleskop-austria.at/information/mont-adventurer-sw/Tracker_compar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834326"/>
            <a:ext cx="4918146" cy="3270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132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35</a:t>
            </a:fld>
            <a:endParaRPr lang="de-DE" altLang="de-DE"/>
          </a:p>
        </p:txBody>
      </p:sp>
      <p:sp>
        <p:nvSpPr>
          <p:cNvPr id="4" name="Textfeld 3"/>
          <p:cNvSpPr txBox="1"/>
          <p:nvPr/>
        </p:nvSpPr>
        <p:spPr>
          <a:xfrm>
            <a:off x="720000" y="1080000"/>
            <a:ext cx="2273379" cy="1200329"/>
          </a:xfrm>
          <a:prstGeom prst="rect">
            <a:avLst/>
          </a:prstGeom>
          <a:noFill/>
        </p:spPr>
        <p:txBody>
          <a:bodyPr wrap="none" rtlCol="0">
            <a:spAutoFit/>
          </a:bodyPr>
          <a:lstStyle/>
          <a:p>
            <a:r>
              <a:rPr lang="de-AT" dirty="0" smtClean="0"/>
              <a:t>UNTERSCHIEDE</a:t>
            </a:r>
          </a:p>
          <a:p>
            <a:endParaRPr lang="de-AT" dirty="0"/>
          </a:p>
          <a:p>
            <a:r>
              <a:rPr lang="de-AT" dirty="0" smtClean="0"/>
              <a:t>Azimut/Äquatorial</a:t>
            </a:r>
          </a:p>
          <a:p>
            <a:endParaRPr lang="de-AT" dirty="0"/>
          </a:p>
        </p:txBody>
      </p:sp>
      <p:pic>
        <p:nvPicPr>
          <p:cNvPr id="5" name="Picture 2" descr="Celestron SLT computerised telescope mou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980728"/>
            <a:ext cx="3168352" cy="31683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6" name="Picture 2" descr="EQ2 Astrofotografie Reisemontier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282" y="2708920"/>
            <a:ext cx="2808312" cy="3502589"/>
          </a:xfrm>
          <a:prstGeom prst="rect">
            <a:avLst/>
          </a:prstGeom>
          <a:noFill/>
          <a:ln>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00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36</a:t>
            </a:fld>
            <a:endParaRPr lang="de-DE" altLang="de-DE"/>
          </a:p>
        </p:txBody>
      </p:sp>
      <p:sp>
        <p:nvSpPr>
          <p:cNvPr id="4" name="Textfeld 3"/>
          <p:cNvSpPr txBox="1"/>
          <p:nvPr/>
        </p:nvSpPr>
        <p:spPr>
          <a:xfrm>
            <a:off x="720000" y="1080000"/>
            <a:ext cx="4054315" cy="1200329"/>
          </a:xfrm>
          <a:prstGeom prst="rect">
            <a:avLst/>
          </a:prstGeom>
          <a:noFill/>
        </p:spPr>
        <p:txBody>
          <a:bodyPr wrap="none" rtlCol="0">
            <a:spAutoFit/>
          </a:bodyPr>
          <a:lstStyle/>
          <a:p>
            <a:r>
              <a:rPr lang="de-AT" dirty="0" smtClean="0"/>
              <a:t>UNTERSCHIEDE</a:t>
            </a:r>
          </a:p>
          <a:p>
            <a:endParaRPr lang="de-AT" dirty="0"/>
          </a:p>
          <a:p>
            <a:r>
              <a:rPr lang="de-AT" dirty="0" smtClean="0"/>
              <a:t>Motorisierte Nachführung ja/nein</a:t>
            </a:r>
          </a:p>
          <a:p>
            <a:endParaRPr lang="de-AT"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114" y="3371754"/>
            <a:ext cx="5091662" cy="2880320"/>
          </a:xfrm>
          <a:prstGeom prst="rect">
            <a:avLst/>
          </a:prstGeom>
        </p:spPr>
      </p:pic>
      <p:pic>
        <p:nvPicPr>
          <p:cNvPr id="13314" name="Picture 2" descr="Skywatcher Montierung Skyte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412776"/>
            <a:ext cx="2137420" cy="21374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3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37</a:t>
            </a:fld>
            <a:endParaRPr lang="de-DE" altLang="de-DE"/>
          </a:p>
        </p:txBody>
      </p:sp>
      <p:sp>
        <p:nvSpPr>
          <p:cNvPr id="4" name="Textfeld 3"/>
          <p:cNvSpPr txBox="1"/>
          <p:nvPr/>
        </p:nvSpPr>
        <p:spPr>
          <a:xfrm>
            <a:off x="720000" y="1080000"/>
            <a:ext cx="2034531" cy="1200329"/>
          </a:xfrm>
          <a:prstGeom prst="rect">
            <a:avLst/>
          </a:prstGeom>
          <a:noFill/>
        </p:spPr>
        <p:txBody>
          <a:bodyPr wrap="none" rtlCol="0">
            <a:spAutoFit/>
          </a:bodyPr>
          <a:lstStyle/>
          <a:p>
            <a:r>
              <a:rPr lang="de-AT" dirty="0" smtClean="0"/>
              <a:t>UNTERSCHIEDE</a:t>
            </a:r>
          </a:p>
          <a:p>
            <a:endParaRPr lang="de-AT" dirty="0"/>
          </a:p>
          <a:p>
            <a:r>
              <a:rPr lang="de-AT" dirty="0" smtClean="0"/>
              <a:t>Tragfähigkeit</a:t>
            </a:r>
          </a:p>
          <a:p>
            <a:endParaRPr lang="de-AT" dirty="0"/>
          </a:p>
        </p:txBody>
      </p:sp>
      <p:pic>
        <p:nvPicPr>
          <p:cNvPr id="5" name="Picture 2" descr="http://www.skybird.jp/tas_nanotracker_kokoku_h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4864" y="1568044"/>
            <a:ext cx="1604393" cy="7420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339222"/>
            <a:ext cx="3273521" cy="382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31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38</a:t>
            </a:fld>
            <a:endParaRPr lang="de-DE" altLang="de-DE"/>
          </a:p>
        </p:txBody>
      </p:sp>
      <p:sp>
        <p:nvSpPr>
          <p:cNvPr id="4" name="Textfeld 3"/>
          <p:cNvSpPr txBox="1"/>
          <p:nvPr/>
        </p:nvSpPr>
        <p:spPr>
          <a:xfrm>
            <a:off x="720000" y="1080000"/>
            <a:ext cx="4174541" cy="1200329"/>
          </a:xfrm>
          <a:prstGeom prst="rect">
            <a:avLst/>
          </a:prstGeom>
          <a:noFill/>
        </p:spPr>
        <p:txBody>
          <a:bodyPr wrap="none" rtlCol="0">
            <a:spAutoFit/>
          </a:bodyPr>
          <a:lstStyle/>
          <a:p>
            <a:r>
              <a:rPr lang="de-AT" dirty="0" smtClean="0"/>
              <a:t>UNTERSCHIEDE</a:t>
            </a:r>
          </a:p>
          <a:p>
            <a:endParaRPr lang="de-AT" dirty="0"/>
          </a:p>
          <a:p>
            <a:r>
              <a:rPr lang="de-AT" dirty="0" smtClean="0"/>
              <a:t>Dauer der Nachführung (2h bis …)</a:t>
            </a:r>
          </a:p>
          <a:p>
            <a:endParaRPr lang="de-AT" dirty="0"/>
          </a:p>
        </p:txBody>
      </p:sp>
      <p:pic>
        <p:nvPicPr>
          <p:cNvPr id="9218" name="Picture 2" descr="http://www.teleskop-express.de/shop/Bilder/shop/vixen/Astrofotografie/Photo_Guider/3560_Photo_Guider_Kam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068960"/>
            <a:ext cx="2381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robertreeves.com/astrotrac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144" y="3068960"/>
            <a:ext cx="2146301"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23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http://www.teleskop-service.de/Antares/Montierung/GiroMiniXT/GiroMini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58809"/>
            <a:ext cx="1589004" cy="2591197"/>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FFBB6B19-CAC9-4B3C-9B15-EC8629C53665}" type="slidenum">
              <a:rPr lang="de-DE" altLang="de-DE" smtClean="0"/>
              <a:pPr/>
              <a:t>39</a:t>
            </a:fld>
            <a:endParaRPr lang="de-DE" altLang="de-DE"/>
          </a:p>
        </p:txBody>
      </p:sp>
      <p:sp>
        <p:nvSpPr>
          <p:cNvPr id="4" name="Textfeld 3"/>
          <p:cNvSpPr txBox="1"/>
          <p:nvPr/>
        </p:nvSpPr>
        <p:spPr>
          <a:xfrm>
            <a:off x="720000" y="1080000"/>
            <a:ext cx="2859757" cy="1477328"/>
          </a:xfrm>
          <a:prstGeom prst="rect">
            <a:avLst/>
          </a:prstGeom>
          <a:noFill/>
        </p:spPr>
        <p:txBody>
          <a:bodyPr wrap="none" rtlCol="0">
            <a:spAutoFit/>
          </a:bodyPr>
          <a:lstStyle/>
          <a:p>
            <a:r>
              <a:rPr lang="de-AT" dirty="0" smtClean="0"/>
              <a:t>UNTERSCHIEDE</a:t>
            </a:r>
          </a:p>
          <a:p>
            <a:endParaRPr lang="de-AT" dirty="0"/>
          </a:p>
          <a:p>
            <a:r>
              <a:rPr lang="de-AT" dirty="0" err="1" smtClean="0"/>
              <a:t>mitgeglieferte</a:t>
            </a:r>
            <a:r>
              <a:rPr lang="de-AT" dirty="0" smtClean="0"/>
              <a:t> Stativ</a:t>
            </a:r>
          </a:p>
          <a:p>
            <a:r>
              <a:rPr lang="de-AT" dirty="0" smtClean="0"/>
              <a:t>bzw. Stativempfehlung</a:t>
            </a:r>
          </a:p>
          <a:p>
            <a:endParaRPr lang="de-AT" dirty="0"/>
          </a:p>
        </p:txBody>
      </p:sp>
      <p:pic>
        <p:nvPicPr>
          <p:cNvPr id="11270" name="Picture 6" descr="http://www.scilogs.de/kosmo/gallery/3/IMG_29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1972" y="3068960"/>
            <a:ext cx="4269908" cy="320243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teleskop-express.de/shop/Bilder/shop/vixen/Astrofotografie/Photo_Guider/Photo_Gui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908720"/>
            <a:ext cx="2388186" cy="37494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998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4</a:t>
            </a:fld>
            <a:endParaRPr lang="de-DE" altLang="de-DE"/>
          </a:p>
        </p:txBody>
      </p:sp>
      <p:sp>
        <p:nvSpPr>
          <p:cNvPr id="3" name="Textfeld 2"/>
          <p:cNvSpPr txBox="1"/>
          <p:nvPr/>
        </p:nvSpPr>
        <p:spPr>
          <a:xfrm>
            <a:off x="539552" y="1196752"/>
            <a:ext cx="2401619" cy="1354217"/>
          </a:xfrm>
          <a:prstGeom prst="rect">
            <a:avLst/>
          </a:prstGeom>
          <a:noFill/>
        </p:spPr>
        <p:txBody>
          <a:bodyPr wrap="none" rtlCol="0">
            <a:spAutoFit/>
          </a:bodyPr>
          <a:lstStyle/>
          <a:p>
            <a:r>
              <a:rPr lang="de-AT" dirty="0" err="1"/>
              <a:t>iOptron</a:t>
            </a:r>
            <a:r>
              <a:rPr lang="de-AT" dirty="0"/>
              <a:t> </a:t>
            </a:r>
            <a:r>
              <a:rPr lang="de-AT" dirty="0" err="1"/>
              <a:t>SkyTracker</a:t>
            </a:r>
            <a:endParaRPr lang="de-AT" dirty="0"/>
          </a:p>
          <a:p>
            <a:endParaRPr lang="de-AT" sz="1400" dirty="0" smtClean="0"/>
          </a:p>
          <a:p>
            <a:r>
              <a:rPr lang="de-AT" sz="1400" dirty="0" smtClean="0"/>
              <a:t>€ 469,- </a:t>
            </a:r>
            <a:endParaRPr lang="de-AT" sz="1400" dirty="0"/>
          </a:p>
          <a:p>
            <a:endParaRPr lang="de-AT" dirty="0"/>
          </a:p>
          <a:p>
            <a:endParaRPr lang="de-AT" dirty="0"/>
          </a:p>
        </p:txBody>
      </p:sp>
      <p:pic>
        <p:nvPicPr>
          <p:cNvPr id="11266" name="Picture 2" descr="iOptron SkyTracker Versio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35699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050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40</a:t>
            </a:fld>
            <a:endParaRPr lang="de-DE" altLang="de-DE"/>
          </a:p>
        </p:txBody>
      </p:sp>
      <p:sp>
        <p:nvSpPr>
          <p:cNvPr id="4" name="Textfeld 3"/>
          <p:cNvSpPr txBox="1"/>
          <p:nvPr/>
        </p:nvSpPr>
        <p:spPr>
          <a:xfrm>
            <a:off x="720000" y="1080000"/>
            <a:ext cx="6188617" cy="5078313"/>
          </a:xfrm>
          <a:prstGeom prst="rect">
            <a:avLst/>
          </a:prstGeom>
          <a:noFill/>
        </p:spPr>
        <p:txBody>
          <a:bodyPr wrap="none" rtlCol="0">
            <a:spAutoFit/>
          </a:bodyPr>
          <a:lstStyle/>
          <a:p>
            <a:r>
              <a:rPr lang="de-AT" dirty="0" smtClean="0"/>
              <a:t>Wodurch unterscheiden sich die Reisemontierungen</a:t>
            </a:r>
          </a:p>
          <a:p>
            <a:endParaRPr lang="de-AT" dirty="0" smtClean="0"/>
          </a:p>
          <a:p>
            <a:endParaRPr lang="de-AT" dirty="0" smtClean="0"/>
          </a:p>
          <a:p>
            <a:pPr marL="285750" indent="-285750">
              <a:buFont typeface="Arial" panose="020B0604020202020204" pitchFamily="34" charset="0"/>
              <a:buChar char="•"/>
            </a:pPr>
            <a:r>
              <a:rPr lang="de-AT" dirty="0"/>
              <a:t>Größe/Gewicht</a:t>
            </a:r>
          </a:p>
          <a:p>
            <a:pPr marL="285750" indent="-285750">
              <a:buFont typeface="Arial" panose="020B0604020202020204" pitchFamily="34" charset="0"/>
              <a:buChar char="•"/>
            </a:pPr>
            <a:r>
              <a:rPr lang="de-AT" dirty="0"/>
              <a:t>Azimut/Äquatorial</a:t>
            </a:r>
          </a:p>
          <a:p>
            <a:pPr marL="285750" indent="-285750">
              <a:buFont typeface="Arial" panose="020B0604020202020204" pitchFamily="34" charset="0"/>
              <a:buChar char="•"/>
            </a:pPr>
            <a:r>
              <a:rPr lang="de-AT" dirty="0"/>
              <a:t>Motorisierte Nachführung</a:t>
            </a:r>
          </a:p>
          <a:p>
            <a:pPr marL="285750" indent="-285750">
              <a:buFont typeface="Arial" panose="020B0604020202020204" pitchFamily="34" charset="0"/>
              <a:buChar char="•"/>
            </a:pPr>
            <a:r>
              <a:rPr lang="de-AT" dirty="0"/>
              <a:t>Dauer der Nachführung</a:t>
            </a:r>
          </a:p>
          <a:p>
            <a:pPr marL="285750" indent="-285750">
              <a:buFont typeface="Arial" panose="020B0604020202020204" pitchFamily="34" charset="0"/>
              <a:buChar char="•"/>
            </a:pPr>
            <a:r>
              <a:rPr lang="de-AT" dirty="0"/>
              <a:t>Stativ</a:t>
            </a:r>
          </a:p>
          <a:p>
            <a:pPr marL="285750" indent="-285750">
              <a:buFont typeface="Arial" panose="020B0604020202020204" pitchFamily="34" charset="0"/>
              <a:buChar char="•"/>
            </a:pPr>
            <a:r>
              <a:rPr lang="de-AT" dirty="0"/>
              <a:t>Tragfähigkeit</a:t>
            </a:r>
          </a:p>
          <a:p>
            <a:pPr marL="285750" indent="-285750">
              <a:buFont typeface="Arial" panose="020B0604020202020204" pitchFamily="34" charset="0"/>
              <a:buChar char="•"/>
            </a:pPr>
            <a:r>
              <a:rPr lang="de-AT" dirty="0" smtClean="0"/>
              <a:t>Polausrichtung</a:t>
            </a:r>
            <a:endParaRPr lang="de-AT" dirty="0"/>
          </a:p>
          <a:p>
            <a:pPr marL="285750" indent="-285750">
              <a:buFont typeface="Arial" panose="020B0604020202020204" pitchFamily="34" charset="0"/>
              <a:buChar char="•"/>
            </a:pPr>
            <a:r>
              <a:rPr lang="de-AT" dirty="0" smtClean="0"/>
              <a:t>Nachführgeschwindigkeiten</a:t>
            </a:r>
          </a:p>
          <a:p>
            <a:pPr marL="285750" indent="-285750">
              <a:buFont typeface="Arial" panose="020B0604020202020204" pitchFamily="34" charset="0"/>
              <a:buChar char="•"/>
            </a:pPr>
            <a:r>
              <a:rPr lang="de-AT" dirty="0" smtClean="0"/>
              <a:t>Goto </a:t>
            </a:r>
          </a:p>
          <a:p>
            <a:pPr marL="285750" indent="-285750">
              <a:buFont typeface="Arial" panose="020B0604020202020204" pitchFamily="34" charset="0"/>
              <a:buChar char="•"/>
            </a:pPr>
            <a:r>
              <a:rPr lang="de-AT" dirty="0" err="1" smtClean="0"/>
              <a:t>Autoguider</a:t>
            </a:r>
            <a:r>
              <a:rPr lang="de-AT" dirty="0" smtClean="0"/>
              <a:t> Eingang</a:t>
            </a:r>
          </a:p>
          <a:p>
            <a:r>
              <a:rPr lang="de-AT" dirty="0" smtClean="0"/>
              <a:t>.</a:t>
            </a:r>
            <a:endParaRPr lang="de-AT" dirty="0" smtClean="0"/>
          </a:p>
          <a:p>
            <a:r>
              <a:rPr lang="de-AT" dirty="0" smtClean="0"/>
              <a:t>.</a:t>
            </a:r>
          </a:p>
          <a:p>
            <a:r>
              <a:rPr lang="de-AT" dirty="0" smtClean="0"/>
              <a:t>.</a:t>
            </a:r>
          </a:p>
          <a:p>
            <a:endParaRPr lang="de-AT" dirty="0" smtClean="0"/>
          </a:p>
          <a:p>
            <a:endParaRPr lang="de-AT" dirty="0"/>
          </a:p>
        </p:txBody>
      </p:sp>
    </p:spTree>
    <p:extLst>
      <p:ext uri="{BB962C8B-B14F-4D97-AF65-F5344CB8AC3E}">
        <p14:creationId xmlns:p14="http://schemas.microsoft.com/office/powerpoint/2010/main" val="826055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41</a:t>
            </a:fld>
            <a:endParaRPr lang="de-DE" altLang="de-DE"/>
          </a:p>
        </p:txBody>
      </p:sp>
      <p:sp>
        <p:nvSpPr>
          <p:cNvPr id="4" name="Textfeld 3"/>
          <p:cNvSpPr txBox="1"/>
          <p:nvPr/>
        </p:nvSpPr>
        <p:spPr>
          <a:xfrm>
            <a:off x="702962" y="1077127"/>
            <a:ext cx="5392616" cy="707886"/>
          </a:xfrm>
          <a:prstGeom prst="rect">
            <a:avLst/>
          </a:prstGeom>
          <a:noFill/>
        </p:spPr>
        <p:txBody>
          <a:bodyPr wrap="square" rtlCol="0">
            <a:spAutoFit/>
          </a:bodyPr>
          <a:lstStyle/>
          <a:p>
            <a:pPr marL="285750" indent="-285750">
              <a:buFont typeface="Arial" panose="020B0604020202020204" pitchFamily="34" charset="0"/>
              <a:buChar char="•"/>
            </a:pPr>
            <a:endParaRPr lang="de-AT" sz="1400" dirty="0"/>
          </a:p>
          <a:p>
            <a:pPr marL="285750" indent="-285750">
              <a:buFont typeface="Arial" panose="020B0604020202020204" pitchFamily="34" charset="0"/>
              <a:buChar char="•"/>
            </a:pPr>
            <a:endParaRPr lang="de-AT" sz="1400" dirty="0"/>
          </a:p>
          <a:p>
            <a:endParaRPr lang="de-AT" sz="1200" dirty="0"/>
          </a:p>
        </p:txBody>
      </p:sp>
      <p:sp>
        <p:nvSpPr>
          <p:cNvPr id="3" name="Textfeld 2"/>
          <p:cNvSpPr txBox="1"/>
          <p:nvPr/>
        </p:nvSpPr>
        <p:spPr>
          <a:xfrm>
            <a:off x="1115616" y="1196752"/>
            <a:ext cx="5112568" cy="2308324"/>
          </a:xfrm>
          <a:prstGeom prst="rect">
            <a:avLst/>
          </a:prstGeom>
          <a:noFill/>
        </p:spPr>
        <p:txBody>
          <a:bodyPr wrap="square" rtlCol="0">
            <a:spAutoFit/>
          </a:bodyPr>
          <a:lstStyle/>
          <a:p>
            <a:r>
              <a:rPr lang="de-AT" dirty="0" smtClean="0"/>
              <a:t>Welche Art ist für mich geeignet?</a:t>
            </a:r>
          </a:p>
          <a:p>
            <a:endParaRPr lang="de-AT" dirty="0"/>
          </a:p>
          <a:p>
            <a:r>
              <a:rPr lang="de-AT" dirty="0" smtClean="0"/>
              <a:t>Wofür benötige ich die Montierung?</a:t>
            </a:r>
          </a:p>
          <a:p>
            <a:endParaRPr lang="de-AT" dirty="0"/>
          </a:p>
          <a:p>
            <a:r>
              <a:rPr lang="de-AT" dirty="0" smtClean="0"/>
              <a:t>Fotografieren</a:t>
            </a:r>
          </a:p>
          <a:p>
            <a:r>
              <a:rPr lang="de-AT" dirty="0" smtClean="0"/>
              <a:t>Visuell</a:t>
            </a:r>
          </a:p>
          <a:p>
            <a:r>
              <a:rPr lang="de-AT" dirty="0" smtClean="0"/>
              <a:t>Will ich damit auf Flugreise gehen</a:t>
            </a:r>
          </a:p>
          <a:p>
            <a:r>
              <a:rPr lang="de-AT" dirty="0" smtClean="0"/>
              <a:t>Verwende ich die Montierung nur zuhause</a:t>
            </a:r>
            <a:endParaRPr lang="de-AT" dirty="0"/>
          </a:p>
        </p:txBody>
      </p:sp>
    </p:spTree>
    <p:extLst>
      <p:ext uri="{BB962C8B-B14F-4D97-AF65-F5344CB8AC3E}">
        <p14:creationId xmlns:p14="http://schemas.microsoft.com/office/powerpoint/2010/main" val="1701894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Optron Cube-e mo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370220"/>
            <a:ext cx="1378843" cy="1378843"/>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FFBB6B19-CAC9-4B3C-9B15-EC8629C53665}" type="slidenum">
              <a:rPr lang="de-DE" altLang="de-DE" smtClean="0"/>
              <a:pPr/>
              <a:t>42</a:t>
            </a:fld>
            <a:endParaRPr lang="de-DE" altLang="de-DE"/>
          </a:p>
        </p:txBody>
      </p:sp>
      <p:sp>
        <p:nvSpPr>
          <p:cNvPr id="4" name="Textfeld 3"/>
          <p:cNvSpPr txBox="1"/>
          <p:nvPr/>
        </p:nvSpPr>
        <p:spPr>
          <a:xfrm>
            <a:off x="702962" y="1077127"/>
            <a:ext cx="5392616" cy="4339650"/>
          </a:xfrm>
          <a:prstGeom prst="rect">
            <a:avLst/>
          </a:prstGeom>
          <a:noFill/>
        </p:spPr>
        <p:txBody>
          <a:bodyPr wrap="square" rtlCol="0">
            <a:spAutoFit/>
          </a:bodyPr>
          <a:lstStyle/>
          <a:p>
            <a:r>
              <a:rPr lang="de-AT" dirty="0" smtClean="0"/>
              <a:t>EINSCHRÄNKUNGEN FÜR MEINE AUSWAHL</a:t>
            </a:r>
          </a:p>
          <a:p>
            <a:endParaRPr lang="de-AT" dirty="0"/>
          </a:p>
          <a:p>
            <a:endParaRPr lang="de-AT" sz="1400" dirty="0" smtClean="0"/>
          </a:p>
          <a:p>
            <a:r>
              <a:rPr lang="de-AT" sz="1600" dirty="0" smtClean="0"/>
              <a:t>Äquatoriale Montierungen für Astrofotografie </a:t>
            </a:r>
            <a:endParaRPr lang="de-AT" sz="1600" dirty="0"/>
          </a:p>
          <a:p>
            <a:r>
              <a:rPr lang="de-AT" sz="1600" dirty="0" smtClean="0"/>
              <a:t>Mit motorischen Antrieb, um die Erddrehung </a:t>
            </a:r>
          </a:p>
          <a:p>
            <a:r>
              <a:rPr lang="de-AT" sz="1600" dirty="0" smtClean="0"/>
              <a:t>auszugleichen.</a:t>
            </a:r>
          </a:p>
          <a:p>
            <a:endParaRPr lang="de-AT" sz="1400" dirty="0" smtClean="0"/>
          </a:p>
          <a:p>
            <a:endParaRPr lang="de-AT" sz="1400" dirty="0"/>
          </a:p>
          <a:p>
            <a:r>
              <a:rPr lang="de-AT" sz="1600" dirty="0" smtClean="0"/>
              <a:t>Keine </a:t>
            </a:r>
          </a:p>
          <a:p>
            <a:endParaRPr lang="de-AT" sz="1600" dirty="0" smtClean="0"/>
          </a:p>
          <a:p>
            <a:pPr marL="285750" indent="-285750">
              <a:buFont typeface="Arial" panose="020B0604020202020204" pitchFamily="34" charset="0"/>
              <a:buChar char="•"/>
            </a:pPr>
            <a:r>
              <a:rPr lang="de-AT" sz="1600" dirty="0" smtClean="0"/>
              <a:t>Panoramamontierungen </a:t>
            </a:r>
          </a:p>
          <a:p>
            <a:pPr marL="285750" indent="-285750">
              <a:buFont typeface="Arial" panose="020B0604020202020204" pitchFamily="34" charset="0"/>
              <a:buChar char="•"/>
            </a:pPr>
            <a:r>
              <a:rPr lang="de-AT" sz="1600" dirty="0" smtClean="0"/>
              <a:t>azimutalen Montierungen </a:t>
            </a:r>
          </a:p>
          <a:p>
            <a:pPr marL="285750" indent="-285750">
              <a:buFont typeface="Arial" panose="020B0604020202020204" pitchFamily="34" charset="0"/>
              <a:buChar char="•"/>
            </a:pPr>
            <a:r>
              <a:rPr lang="de-AT" sz="1600" dirty="0"/>
              <a:t>Montierungen ohne Motorantrieb (visuelle Reisemontierungen)</a:t>
            </a:r>
          </a:p>
          <a:p>
            <a:pPr marL="285750" indent="-285750">
              <a:buFont typeface="Arial" panose="020B0604020202020204" pitchFamily="34" charset="0"/>
              <a:buChar char="•"/>
            </a:pPr>
            <a:endParaRPr lang="de-AT" sz="1400" dirty="0"/>
          </a:p>
          <a:p>
            <a:pPr marL="285750" indent="-285750">
              <a:buFont typeface="Arial" panose="020B0604020202020204" pitchFamily="34" charset="0"/>
              <a:buChar char="•"/>
            </a:pPr>
            <a:endParaRPr lang="de-AT" sz="1400" dirty="0"/>
          </a:p>
          <a:p>
            <a:pPr marL="285750" indent="-285750">
              <a:buFont typeface="Arial" panose="020B0604020202020204" pitchFamily="34" charset="0"/>
              <a:buChar char="•"/>
            </a:pPr>
            <a:endParaRPr lang="de-AT" sz="1400" dirty="0"/>
          </a:p>
          <a:p>
            <a:endParaRPr lang="de-AT" sz="1200" dirty="0"/>
          </a:p>
        </p:txBody>
      </p:sp>
      <p:pic>
        <p:nvPicPr>
          <p:cNvPr id="5122" name="Picture 2" descr="90mm Maksutov auf der LCM Montier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337768"/>
            <a:ext cx="1224136" cy="1458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descr="Skywatcher Montierung Skyte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578" y="4365104"/>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2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43</a:t>
            </a:fld>
            <a:endParaRPr lang="de-DE" altLang="de-DE"/>
          </a:p>
        </p:txBody>
      </p:sp>
      <p:sp>
        <p:nvSpPr>
          <p:cNvPr id="4" name="Textfeld 3"/>
          <p:cNvSpPr txBox="1"/>
          <p:nvPr/>
        </p:nvSpPr>
        <p:spPr>
          <a:xfrm>
            <a:off x="720000" y="1080000"/>
            <a:ext cx="7884448" cy="3816429"/>
          </a:xfrm>
          <a:prstGeom prst="rect">
            <a:avLst/>
          </a:prstGeom>
          <a:noFill/>
        </p:spPr>
        <p:txBody>
          <a:bodyPr wrap="square" rtlCol="0">
            <a:spAutoFit/>
          </a:bodyPr>
          <a:lstStyle/>
          <a:p>
            <a:r>
              <a:rPr lang="de-AT" dirty="0" smtClean="0"/>
              <a:t>Reisemontierung</a:t>
            </a:r>
            <a:r>
              <a:rPr lang="de-AT" dirty="0"/>
              <a:t> </a:t>
            </a:r>
            <a:r>
              <a:rPr lang="de-AT" dirty="0" smtClean="0"/>
              <a:t>– Einteilung</a:t>
            </a:r>
          </a:p>
          <a:p>
            <a:endParaRPr lang="de-AT" dirty="0"/>
          </a:p>
          <a:p>
            <a:r>
              <a:rPr lang="de-AT" dirty="0" smtClean="0"/>
              <a:t>Nicht jede Montierung die auf Reise geht ist eine Reisemontierung</a:t>
            </a:r>
            <a:endParaRPr lang="de-AT" dirty="0"/>
          </a:p>
          <a:p>
            <a:endParaRPr lang="de-AT" dirty="0" smtClean="0"/>
          </a:p>
          <a:p>
            <a:endParaRPr lang="de-AT" dirty="0"/>
          </a:p>
          <a:p>
            <a:r>
              <a:rPr lang="de-AT" dirty="0" smtClean="0"/>
              <a:t>Voraussetzung: </a:t>
            </a:r>
          </a:p>
          <a:p>
            <a:r>
              <a:rPr lang="de-AT" dirty="0" smtClean="0"/>
              <a:t>Äquatoriale Montierung</a:t>
            </a:r>
          </a:p>
          <a:p>
            <a:r>
              <a:rPr lang="de-AT" dirty="0" smtClean="0"/>
              <a:t>motorisch nachgeführt (</a:t>
            </a:r>
            <a:r>
              <a:rPr lang="de-AT" dirty="0" err="1" smtClean="0"/>
              <a:t>zumind</a:t>
            </a:r>
            <a:r>
              <a:rPr lang="de-AT" dirty="0"/>
              <a:t>.</a:t>
            </a:r>
            <a:r>
              <a:rPr lang="de-AT" dirty="0" smtClean="0"/>
              <a:t> RA)	</a:t>
            </a:r>
            <a:endParaRPr lang="de-AT" sz="1400" dirty="0"/>
          </a:p>
          <a:p>
            <a:endParaRPr lang="de-AT" sz="1400" dirty="0" smtClean="0"/>
          </a:p>
          <a:p>
            <a:r>
              <a:rPr lang="de-AT" sz="1400" dirty="0" smtClean="0"/>
              <a:t>2 Kategorien:</a:t>
            </a:r>
          </a:p>
          <a:p>
            <a:endParaRPr lang="de-AT" sz="1400" dirty="0"/>
          </a:p>
          <a:p>
            <a:r>
              <a:rPr lang="de-AT" sz="1400" dirty="0" smtClean="0"/>
              <a:t>1 Einsatzgewicht </a:t>
            </a:r>
            <a:r>
              <a:rPr lang="de-AT" sz="1400" dirty="0" smtClean="0"/>
              <a:t>bis </a:t>
            </a:r>
            <a:r>
              <a:rPr lang="de-AT" sz="1400" dirty="0" smtClean="0"/>
              <a:t>10kg (flugreisetauglich, Standardgebäck)</a:t>
            </a:r>
          </a:p>
          <a:p>
            <a:r>
              <a:rPr lang="de-AT" sz="1400" dirty="0" smtClean="0"/>
              <a:t>2 „Automobil“ Gewicht kann höher sein</a:t>
            </a:r>
          </a:p>
          <a:p>
            <a:endParaRPr lang="de-AT" sz="1400" dirty="0"/>
          </a:p>
          <a:p>
            <a:r>
              <a:rPr lang="de-AT" sz="1400" dirty="0" smtClean="0"/>
              <a:t>Kategorie </a:t>
            </a:r>
            <a:r>
              <a:rPr lang="de-AT" sz="1400" dirty="0" smtClean="0"/>
              <a:t>2: ev. </a:t>
            </a:r>
            <a:r>
              <a:rPr lang="de-AT" sz="1400" dirty="0" smtClean="0"/>
              <a:t>ist eine </a:t>
            </a:r>
            <a:r>
              <a:rPr lang="de-AT" sz="1400" dirty="0" smtClean="0"/>
              <a:t>kl. </a:t>
            </a:r>
            <a:r>
              <a:rPr lang="de-AT" sz="1400" dirty="0" smtClean="0"/>
              <a:t>Montierung, </a:t>
            </a:r>
            <a:r>
              <a:rPr lang="de-AT" sz="1400" dirty="0" smtClean="0"/>
              <a:t>Stativ </a:t>
            </a:r>
            <a:r>
              <a:rPr lang="de-AT" sz="1400" dirty="0" smtClean="0"/>
              <a:t>usw. </a:t>
            </a:r>
            <a:r>
              <a:rPr lang="de-AT" sz="1400" dirty="0" smtClean="0"/>
              <a:t>bereits vorhanden</a:t>
            </a:r>
            <a:endParaRPr lang="de-AT" dirty="0" smtClean="0"/>
          </a:p>
        </p:txBody>
      </p:sp>
    </p:spTree>
    <p:extLst>
      <p:ext uri="{BB962C8B-B14F-4D97-AF65-F5344CB8AC3E}">
        <p14:creationId xmlns:p14="http://schemas.microsoft.com/office/powerpoint/2010/main" val="1657758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44</a:t>
            </a:fld>
            <a:endParaRPr lang="de-DE" altLang="de-DE"/>
          </a:p>
        </p:txBody>
      </p:sp>
      <p:sp>
        <p:nvSpPr>
          <p:cNvPr id="4" name="Textfeld 3"/>
          <p:cNvSpPr txBox="1"/>
          <p:nvPr/>
        </p:nvSpPr>
        <p:spPr>
          <a:xfrm>
            <a:off x="720000" y="1080000"/>
            <a:ext cx="8280793" cy="5109091"/>
          </a:xfrm>
          <a:prstGeom prst="rect">
            <a:avLst/>
          </a:prstGeom>
          <a:noFill/>
        </p:spPr>
        <p:txBody>
          <a:bodyPr wrap="none" rtlCol="0">
            <a:spAutoFit/>
          </a:bodyPr>
          <a:lstStyle/>
          <a:p>
            <a:r>
              <a:rPr lang="de-AT" dirty="0" smtClean="0"/>
              <a:t>Reisemontierung</a:t>
            </a:r>
            <a:r>
              <a:rPr lang="de-AT" dirty="0"/>
              <a:t> </a:t>
            </a:r>
            <a:r>
              <a:rPr lang="de-AT" dirty="0" smtClean="0"/>
              <a:t>– geeignet für?	</a:t>
            </a:r>
          </a:p>
          <a:p>
            <a:endParaRPr lang="de-AT" dirty="0"/>
          </a:p>
          <a:p>
            <a:r>
              <a:rPr lang="de-AT" dirty="0" smtClean="0"/>
              <a:t>EINSTEIGER IN DIE ASTROFOTOGRAFIE</a:t>
            </a:r>
          </a:p>
          <a:p>
            <a:endParaRPr lang="de-AT" dirty="0" smtClean="0"/>
          </a:p>
          <a:p>
            <a:pPr marL="285750" indent="-285750">
              <a:buFont typeface="Arial" panose="020B0604020202020204" pitchFamily="34" charset="0"/>
              <a:buChar char="•"/>
            </a:pPr>
            <a:r>
              <a:rPr lang="de-AT" dirty="0" smtClean="0"/>
              <a:t>Günstige Erstanschaffung</a:t>
            </a:r>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r>
              <a:rPr lang="de-AT" dirty="0"/>
              <a:t>t</a:t>
            </a:r>
            <a:r>
              <a:rPr lang="de-AT" dirty="0" smtClean="0"/>
              <a:t>echn. Anforderungen  bzw. Verständnis sind gering</a:t>
            </a:r>
          </a:p>
          <a:p>
            <a:pPr marL="285750" indent="-285750">
              <a:buFont typeface="Arial" panose="020B0604020202020204" pitchFamily="34" charset="0"/>
              <a:buChar char="•"/>
            </a:pPr>
            <a:endParaRPr lang="de-AT" dirty="0" smtClean="0"/>
          </a:p>
          <a:p>
            <a:pPr marL="285750" indent="-285750">
              <a:buFont typeface="Arial" panose="020B0604020202020204" pitchFamily="34" charset="0"/>
              <a:buChar char="•"/>
            </a:pPr>
            <a:r>
              <a:rPr lang="de-AT" dirty="0" smtClean="0"/>
              <a:t>Ein Laptop nicht zwingend notwendig</a:t>
            </a:r>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r>
              <a:rPr lang="de-AT" dirty="0" smtClean="0"/>
              <a:t>Software für Bildgewinnung nicht zwingend notwendig</a:t>
            </a:r>
          </a:p>
          <a:p>
            <a:pPr marL="285750" indent="-285750">
              <a:buFont typeface="Arial" panose="020B0604020202020204" pitchFamily="34" charset="0"/>
              <a:buChar char="•"/>
            </a:pPr>
            <a:endParaRPr lang="de-AT" dirty="0" smtClean="0"/>
          </a:p>
          <a:p>
            <a:pPr marL="285750" indent="-285750">
              <a:buFont typeface="Arial" panose="020B0604020202020204" pitchFamily="34" charset="0"/>
              <a:buChar char="•"/>
            </a:pPr>
            <a:r>
              <a:rPr lang="de-AT" dirty="0" smtClean="0"/>
              <a:t>Man lernt das Handwerk der Astrofotografie trotzdem</a:t>
            </a:r>
            <a:br>
              <a:rPr lang="de-AT" dirty="0" smtClean="0"/>
            </a:br>
            <a:r>
              <a:rPr lang="de-AT" sz="1400" dirty="0" smtClean="0"/>
              <a:t>(Korrekturbilder erstellen, Bildbearbeitung)</a:t>
            </a:r>
          </a:p>
          <a:p>
            <a:pPr marL="285750" indent="-285750">
              <a:buFont typeface="Arial" panose="020B0604020202020204" pitchFamily="34" charset="0"/>
              <a:buChar char="•"/>
            </a:pPr>
            <a:endParaRPr lang="de-AT" sz="1400" dirty="0" smtClean="0"/>
          </a:p>
          <a:p>
            <a:pPr marL="285750" indent="-285750">
              <a:buFont typeface="Arial" panose="020B0604020202020204" pitchFamily="34" charset="0"/>
              <a:buChar char="•"/>
            </a:pPr>
            <a:r>
              <a:rPr lang="de-AT" dirty="0" smtClean="0"/>
              <a:t>Mehrfachnutzung </a:t>
            </a:r>
            <a:r>
              <a:rPr lang="de-AT" dirty="0"/>
              <a:t>von Stativ und Kugelkopf </a:t>
            </a:r>
            <a:r>
              <a:rPr lang="de-AT" dirty="0" smtClean="0"/>
              <a:t>bzw. bereits vorhanden</a:t>
            </a:r>
          </a:p>
          <a:p>
            <a:pPr>
              <a:tabLst>
                <a:tab pos="271463" algn="l"/>
              </a:tabLst>
            </a:pPr>
            <a:r>
              <a:rPr lang="de-AT" sz="1400" dirty="0" smtClean="0"/>
              <a:t>	für die Tageslichtfotografie</a:t>
            </a:r>
          </a:p>
          <a:p>
            <a:pPr>
              <a:tabLst>
                <a:tab pos="271463" algn="l"/>
              </a:tabLst>
            </a:pPr>
            <a:endParaRPr lang="de-AT" sz="1400" dirty="0" smtClean="0"/>
          </a:p>
          <a:p>
            <a:pPr marL="285750" indent="-285750">
              <a:buFont typeface="Arial" panose="020B0604020202020204" pitchFamily="34" charset="0"/>
              <a:buChar char="•"/>
              <a:tabLst>
                <a:tab pos="271463" algn="l"/>
              </a:tabLst>
            </a:pPr>
            <a:r>
              <a:rPr lang="de-AT" dirty="0" smtClean="0"/>
              <a:t>Zuverlässig – </a:t>
            </a:r>
            <a:r>
              <a:rPr lang="de-AT" dirty="0" smtClean="0"/>
              <a:t>kaum </a:t>
            </a:r>
            <a:r>
              <a:rPr lang="de-AT" dirty="0" smtClean="0"/>
              <a:t>techn. Probleme zu erwarten</a:t>
            </a:r>
            <a:endParaRPr lang="de-AT" dirty="0"/>
          </a:p>
        </p:txBody>
      </p:sp>
    </p:spTree>
    <p:extLst>
      <p:ext uri="{BB962C8B-B14F-4D97-AF65-F5344CB8AC3E}">
        <p14:creationId xmlns:p14="http://schemas.microsoft.com/office/powerpoint/2010/main" val="277907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45</a:t>
            </a:fld>
            <a:endParaRPr lang="de-DE" altLang="de-DE"/>
          </a:p>
        </p:txBody>
      </p:sp>
      <p:sp>
        <p:nvSpPr>
          <p:cNvPr id="4" name="Textfeld 3"/>
          <p:cNvSpPr txBox="1"/>
          <p:nvPr/>
        </p:nvSpPr>
        <p:spPr>
          <a:xfrm>
            <a:off x="720000" y="1080000"/>
            <a:ext cx="8046755" cy="4955203"/>
          </a:xfrm>
          <a:prstGeom prst="rect">
            <a:avLst/>
          </a:prstGeom>
          <a:noFill/>
        </p:spPr>
        <p:txBody>
          <a:bodyPr wrap="none" rtlCol="0">
            <a:spAutoFit/>
          </a:bodyPr>
          <a:lstStyle/>
          <a:p>
            <a:r>
              <a:rPr lang="de-AT" dirty="0" smtClean="0"/>
              <a:t>Reisemontierung</a:t>
            </a:r>
            <a:r>
              <a:rPr lang="de-AT" dirty="0"/>
              <a:t> </a:t>
            </a:r>
            <a:r>
              <a:rPr lang="de-AT" dirty="0" smtClean="0"/>
              <a:t>– geeignet für?	</a:t>
            </a:r>
          </a:p>
          <a:p>
            <a:endParaRPr lang="de-AT" dirty="0"/>
          </a:p>
          <a:p>
            <a:r>
              <a:rPr lang="de-AT" dirty="0" smtClean="0"/>
              <a:t>FORTGESCHRITTENE </a:t>
            </a:r>
            <a:r>
              <a:rPr lang="de-AT" dirty="0" smtClean="0"/>
              <a:t>ASTROFOTOGRAFEN</a:t>
            </a:r>
            <a:endParaRPr lang="de-AT" dirty="0" smtClean="0"/>
          </a:p>
          <a:p>
            <a:endParaRPr lang="de-AT" dirty="0" smtClean="0"/>
          </a:p>
          <a:p>
            <a:pPr marL="285750" indent="-285750">
              <a:buFont typeface="Arial" panose="020B0604020202020204" pitchFamily="34" charset="0"/>
              <a:buChar char="•"/>
            </a:pPr>
            <a:r>
              <a:rPr lang="de-AT" dirty="0" smtClean="0"/>
              <a:t>Als Ergänzung zum Hauptsetup</a:t>
            </a:r>
          </a:p>
          <a:p>
            <a:pPr marL="285750" indent="-285750">
              <a:buFont typeface="Arial" panose="020B0604020202020204" pitchFamily="34" charset="0"/>
              <a:buChar char="•"/>
            </a:pPr>
            <a:endParaRPr lang="de-AT" dirty="0" smtClean="0"/>
          </a:p>
          <a:p>
            <a:pPr marL="285750" indent="-285750">
              <a:buFont typeface="Arial" panose="020B0604020202020204" pitchFamily="34" charset="0"/>
              <a:buChar char="•"/>
            </a:pPr>
            <a:r>
              <a:rPr lang="de-AT" dirty="0" smtClean="0"/>
              <a:t>Weitfeldaufnahmen</a:t>
            </a:r>
          </a:p>
          <a:p>
            <a:pPr marL="285750" indent="-285750">
              <a:buFont typeface="Arial" panose="020B0604020202020204" pitchFamily="34" charset="0"/>
              <a:buChar char="•"/>
            </a:pPr>
            <a:endParaRPr lang="de-AT" dirty="0" smtClean="0"/>
          </a:p>
          <a:p>
            <a:pPr marL="285750" indent="-285750">
              <a:buFont typeface="Arial" panose="020B0604020202020204" pitchFamily="34" charset="0"/>
              <a:buChar char="•"/>
            </a:pPr>
            <a:r>
              <a:rPr lang="de-AT" dirty="0" err="1" smtClean="0"/>
              <a:t>Sternwartenbesitzer</a:t>
            </a:r>
            <a:r>
              <a:rPr lang="de-AT" dirty="0" smtClean="0"/>
              <a:t> werden dadurch wieder mobil</a:t>
            </a:r>
          </a:p>
          <a:p>
            <a:r>
              <a:rPr lang="de-AT" sz="1400" dirty="0"/>
              <a:t> </a:t>
            </a:r>
            <a:r>
              <a:rPr lang="de-AT" sz="1400" dirty="0" smtClean="0"/>
              <a:t>    Vorteil </a:t>
            </a:r>
            <a:r>
              <a:rPr lang="de-AT" sz="1400" dirty="0" err="1" smtClean="0"/>
              <a:t>zB</a:t>
            </a:r>
            <a:r>
              <a:rPr lang="de-AT" sz="1400" dirty="0" smtClean="0"/>
              <a:t> bei Kometen, die von der Sternwarte nicht </a:t>
            </a:r>
            <a:r>
              <a:rPr lang="de-AT" sz="1400" dirty="0" smtClean="0"/>
              <a:t>zu </a:t>
            </a:r>
            <a:r>
              <a:rPr lang="de-AT" sz="1400" dirty="0" smtClean="0"/>
              <a:t>erreichen sind</a:t>
            </a:r>
          </a:p>
          <a:p>
            <a:pPr marL="285750" indent="-285750">
              <a:buFont typeface="Arial" panose="020B0604020202020204" pitchFamily="34" charset="0"/>
              <a:buChar char="•"/>
            </a:pPr>
            <a:endParaRPr lang="de-AT" sz="1400" dirty="0" smtClean="0"/>
          </a:p>
          <a:p>
            <a:pPr marL="285750" indent="-285750">
              <a:buFont typeface="Arial" panose="020B0604020202020204" pitchFamily="34" charset="0"/>
              <a:buChar char="•"/>
            </a:pPr>
            <a:r>
              <a:rPr lang="de-AT" dirty="0"/>
              <a:t>s</a:t>
            </a:r>
            <a:r>
              <a:rPr lang="de-AT" dirty="0" smtClean="0"/>
              <a:t>tressfreie Astrofotografie</a:t>
            </a:r>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r>
              <a:rPr lang="de-AT" dirty="0" smtClean="0"/>
              <a:t>Neue Objekte wie </a:t>
            </a:r>
            <a:r>
              <a:rPr lang="de-AT" dirty="0" err="1" smtClean="0"/>
              <a:t>zB</a:t>
            </a:r>
            <a:r>
              <a:rPr lang="de-AT" dirty="0" smtClean="0"/>
              <a:t> Sternbilder, ausgedehnte Nebelregionen, …</a:t>
            </a:r>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endParaRPr lang="de-AT" dirty="0" smtClean="0"/>
          </a:p>
        </p:txBody>
      </p:sp>
    </p:spTree>
    <p:extLst>
      <p:ext uri="{BB962C8B-B14F-4D97-AF65-F5344CB8AC3E}">
        <p14:creationId xmlns:p14="http://schemas.microsoft.com/office/powerpoint/2010/main" val="3360350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46</a:t>
            </a:fld>
            <a:endParaRPr lang="de-DE" altLang="de-DE"/>
          </a:p>
        </p:txBody>
      </p:sp>
      <p:sp>
        <p:nvSpPr>
          <p:cNvPr id="4" name="Textfeld 3"/>
          <p:cNvSpPr txBox="1"/>
          <p:nvPr/>
        </p:nvSpPr>
        <p:spPr>
          <a:xfrm>
            <a:off x="720000" y="1080000"/>
            <a:ext cx="4801314" cy="2246769"/>
          </a:xfrm>
          <a:prstGeom prst="rect">
            <a:avLst/>
          </a:prstGeom>
          <a:noFill/>
        </p:spPr>
        <p:txBody>
          <a:bodyPr wrap="none" rtlCol="0">
            <a:spAutoFit/>
          </a:bodyPr>
          <a:lstStyle/>
          <a:p>
            <a:r>
              <a:rPr lang="de-AT" dirty="0" smtClean="0"/>
              <a:t>Reisemontierung</a:t>
            </a:r>
            <a:r>
              <a:rPr lang="de-AT" dirty="0"/>
              <a:t> </a:t>
            </a:r>
            <a:r>
              <a:rPr lang="de-AT" dirty="0" smtClean="0"/>
              <a:t>– geeignet für?	</a:t>
            </a:r>
          </a:p>
          <a:p>
            <a:endParaRPr lang="de-AT" dirty="0"/>
          </a:p>
          <a:p>
            <a:r>
              <a:rPr lang="de-AT" dirty="0" smtClean="0"/>
              <a:t>UNSICHERE WETTERLAGEN</a:t>
            </a:r>
          </a:p>
          <a:p>
            <a:endParaRPr lang="de-AT" dirty="0" smtClean="0"/>
          </a:p>
          <a:p>
            <a:endParaRPr lang="de-AT" dirty="0"/>
          </a:p>
          <a:p>
            <a:pPr marL="285750" indent="-285750">
              <a:buFont typeface="Arial" panose="020B0604020202020204" pitchFamily="34" charset="0"/>
              <a:buChar char="•"/>
            </a:pPr>
            <a:r>
              <a:rPr lang="de-AT" dirty="0"/>
              <a:t>k</a:t>
            </a:r>
            <a:r>
              <a:rPr lang="de-AT" dirty="0" smtClean="0"/>
              <a:t>urzfristig </a:t>
            </a:r>
            <a:r>
              <a:rPr lang="de-AT" dirty="0" smtClean="0"/>
              <a:t>einsetzbar</a:t>
            </a:r>
          </a:p>
          <a:p>
            <a:endParaRPr lang="de-AT" dirty="0" smtClean="0"/>
          </a:p>
          <a:p>
            <a:r>
              <a:rPr lang="de-AT" sz="1400" dirty="0" smtClean="0"/>
              <a:t>Man kann Wolkenlücken besser </a:t>
            </a:r>
            <a:r>
              <a:rPr lang="de-AT" sz="1400" dirty="0" smtClean="0"/>
              <a:t>nutzen</a:t>
            </a:r>
            <a:endParaRPr lang="de-AT" dirty="0" smtClean="0"/>
          </a:p>
        </p:txBody>
      </p:sp>
    </p:spTree>
    <p:extLst>
      <p:ext uri="{BB962C8B-B14F-4D97-AF65-F5344CB8AC3E}">
        <p14:creationId xmlns:p14="http://schemas.microsoft.com/office/powerpoint/2010/main" val="18713388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eleskop-express.de/shop/Bilder/shop/Losmandy/Montierung/losmandy_starlap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051" y="980728"/>
            <a:ext cx="4716003" cy="5177065"/>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FFBB6B19-CAC9-4B3C-9B15-EC8629C53665}" type="slidenum">
              <a:rPr lang="de-DE" altLang="de-DE" smtClean="0"/>
              <a:pPr/>
              <a:t>47</a:t>
            </a:fld>
            <a:endParaRPr lang="de-DE" altLang="de-DE"/>
          </a:p>
        </p:txBody>
      </p:sp>
      <p:sp>
        <p:nvSpPr>
          <p:cNvPr id="4" name="Textfeld 3"/>
          <p:cNvSpPr txBox="1"/>
          <p:nvPr/>
        </p:nvSpPr>
        <p:spPr>
          <a:xfrm>
            <a:off x="720000" y="1080000"/>
            <a:ext cx="1510798" cy="369332"/>
          </a:xfrm>
          <a:prstGeom prst="rect">
            <a:avLst/>
          </a:prstGeom>
          <a:noFill/>
        </p:spPr>
        <p:txBody>
          <a:bodyPr wrap="none" rtlCol="0">
            <a:spAutoFit/>
          </a:bodyPr>
          <a:lstStyle/>
          <a:p>
            <a:r>
              <a:rPr lang="de-AT" dirty="0" smtClean="0"/>
              <a:t>DAS SETUP</a:t>
            </a:r>
          </a:p>
        </p:txBody>
      </p:sp>
      <p:sp>
        <p:nvSpPr>
          <p:cNvPr id="3" name="Rechteck 2"/>
          <p:cNvSpPr/>
          <p:nvPr/>
        </p:nvSpPr>
        <p:spPr>
          <a:xfrm>
            <a:off x="720000" y="1700808"/>
            <a:ext cx="5796216" cy="2862322"/>
          </a:xfrm>
          <a:prstGeom prst="rect">
            <a:avLst/>
          </a:prstGeom>
        </p:spPr>
        <p:txBody>
          <a:bodyPr wrap="square">
            <a:spAutoFit/>
          </a:bodyPr>
          <a:lstStyle/>
          <a:p>
            <a:r>
              <a:rPr lang="de-AT" dirty="0" smtClean="0"/>
              <a:t>Kamera / Objektiv</a:t>
            </a:r>
          </a:p>
          <a:p>
            <a:endParaRPr lang="de-AT" dirty="0"/>
          </a:p>
          <a:p>
            <a:r>
              <a:rPr lang="de-AT" dirty="0" smtClean="0"/>
              <a:t>Kugelkopf</a:t>
            </a:r>
          </a:p>
          <a:p>
            <a:endParaRPr lang="de-AT" dirty="0"/>
          </a:p>
          <a:p>
            <a:r>
              <a:rPr lang="de-AT" dirty="0" smtClean="0"/>
              <a:t>Montierung</a:t>
            </a:r>
          </a:p>
          <a:p>
            <a:endParaRPr lang="de-AT" dirty="0"/>
          </a:p>
          <a:p>
            <a:r>
              <a:rPr lang="de-AT" dirty="0" smtClean="0"/>
              <a:t>Kugelkopf/Polhöhe/</a:t>
            </a:r>
            <a:br>
              <a:rPr lang="de-AT" dirty="0" smtClean="0"/>
            </a:br>
            <a:r>
              <a:rPr lang="de-AT" dirty="0" smtClean="0"/>
              <a:t>Getriebe- </a:t>
            </a:r>
            <a:r>
              <a:rPr lang="de-AT" dirty="0" err="1" smtClean="0"/>
              <a:t>bzw</a:t>
            </a:r>
            <a:r>
              <a:rPr lang="de-AT" dirty="0" smtClean="0"/>
              <a:t> </a:t>
            </a:r>
            <a:r>
              <a:rPr lang="de-AT" dirty="0" err="1" smtClean="0"/>
              <a:t>Videoneiger</a:t>
            </a:r>
            <a:endParaRPr lang="de-AT" dirty="0"/>
          </a:p>
          <a:p>
            <a:endParaRPr lang="de-AT" dirty="0"/>
          </a:p>
          <a:p>
            <a:r>
              <a:rPr lang="de-AT" dirty="0" smtClean="0"/>
              <a:t>Stativ</a:t>
            </a:r>
            <a:endParaRPr lang="de-AT" dirty="0"/>
          </a:p>
        </p:txBody>
      </p:sp>
    </p:spTree>
    <p:extLst>
      <p:ext uri="{BB962C8B-B14F-4D97-AF65-F5344CB8AC3E}">
        <p14:creationId xmlns:p14="http://schemas.microsoft.com/office/powerpoint/2010/main" val="2781057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48</a:t>
            </a:fld>
            <a:endParaRPr lang="de-DE" altLang="de-DE"/>
          </a:p>
        </p:txBody>
      </p:sp>
      <p:sp>
        <p:nvSpPr>
          <p:cNvPr id="4" name="Textfeld 3"/>
          <p:cNvSpPr txBox="1"/>
          <p:nvPr/>
        </p:nvSpPr>
        <p:spPr>
          <a:xfrm>
            <a:off x="720000" y="1080000"/>
            <a:ext cx="1510798" cy="369332"/>
          </a:xfrm>
          <a:prstGeom prst="rect">
            <a:avLst/>
          </a:prstGeom>
          <a:noFill/>
        </p:spPr>
        <p:txBody>
          <a:bodyPr wrap="none" rtlCol="0">
            <a:spAutoFit/>
          </a:bodyPr>
          <a:lstStyle/>
          <a:p>
            <a:r>
              <a:rPr lang="de-AT" dirty="0" smtClean="0"/>
              <a:t>DAS SETUP</a:t>
            </a:r>
          </a:p>
        </p:txBody>
      </p:sp>
      <p:sp>
        <p:nvSpPr>
          <p:cNvPr id="3" name="Rechteck 2"/>
          <p:cNvSpPr/>
          <p:nvPr/>
        </p:nvSpPr>
        <p:spPr>
          <a:xfrm>
            <a:off x="720000" y="1700808"/>
            <a:ext cx="3419952" cy="3970318"/>
          </a:xfrm>
          <a:prstGeom prst="rect">
            <a:avLst/>
          </a:prstGeom>
        </p:spPr>
        <p:txBody>
          <a:bodyPr wrap="square">
            <a:spAutoFit/>
          </a:bodyPr>
          <a:lstStyle/>
          <a:p>
            <a:r>
              <a:rPr lang="de-AT" dirty="0" smtClean="0"/>
              <a:t>Stativ</a:t>
            </a:r>
          </a:p>
          <a:p>
            <a:endParaRPr lang="de-AT" dirty="0"/>
          </a:p>
          <a:p>
            <a:r>
              <a:rPr lang="de-AT" dirty="0" smtClean="0"/>
              <a:t>Kann nicht stabil</a:t>
            </a:r>
          </a:p>
          <a:p>
            <a:r>
              <a:rPr lang="de-AT" dirty="0" smtClean="0"/>
              <a:t>genug sein!</a:t>
            </a:r>
          </a:p>
          <a:p>
            <a:endParaRPr lang="de-AT" dirty="0"/>
          </a:p>
          <a:p>
            <a:endParaRPr lang="de-AT" dirty="0"/>
          </a:p>
          <a:p>
            <a:r>
              <a:rPr lang="de-AT" dirty="0" smtClean="0"/>
              <a:t>Entsprechend der Anforderung:</a:t>
            </a:r>
          </a:p>
          <a:p>
            <a:endParaRPr lang="de-AT" dirty="0" smtClean="0"/>
          </a:p>
          <a:p>
            <a:r>
              <a:rPr lang="de-AT" dirty="0" smtClean="0"/>
              <a:t>Reisekoffergröße oder</a:t>
            </a:r>
          </a:p>
          <a:p>
            <a:r>
              <a:rPr lang="de-AT" dirty="0" smtClean="0"/>
              <a:t>zuhause im Garten?</a:t>
            </a:r>
          </a:p>
          <a:p>
            <a:endParaRPr lang="de-AT" dirty="0"/>
          </a:p>
          <a:p>
            <a:r>
              <a:rPr lang="de-AT" dirty="0" smtClean="0"/>
              <a:t>Fotostativ kann man durch</a:t>
            </a:r>
          </a:p>
          <a:p>
            <a:r>
              <a:rPr lang="de-AT" dirty="0" smtClean="0"/>
              <a:t>Gewicht stabilisieren</a:t>
            </a:r>
          </a:p>
        </p:txBody>
      </p:sp>
      <p:sp>
        <p:nvSpPr>
          <p:cNvPr id="5" name="Textfeld 4"/>
          <p:cNvSpPr txBox="1"/>
          <p:nvPr/>
        </p:nvSpPr>
        <p:spPr>
          <a:xfrm>
            <a:off x="6804248" y="6010757"/>
            <a:ext cx="1729961" cy="307777"/>
          </a:xfrm>
          <a:prstGeom prst="rect">
            <a:avLst/>
          </a:prstGeom>
          <a:noFill/>
        </p:spPr>
        <p:txBody>
          <a:bodyPr wrap="none" rtlCol="0">
            <a:spAutoFit/>
          </a:bodyPr>
          <a:lstStyle/>
          <a:p>
            <a:r>
              <a:rPr lang="de-AT" sz="1400" dirty="0" smtClean="0"/>
              <a:t>Edelstahl € 119,-</a:t>
            </a:r>
            <a:endParaRPr lang="de-AT" sz="1400" dirty="0"/>
          </a:p>
        </p:txBody>
      </p:sp>
      <p:pic>
        <p:nvPicPr>
          <p:cNvPr id="14340" name="Picture 4" descr="TRITON FCX5 Carbon Fotostat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90" y="1700808"/>
            <a:ext cx="2400790" cy="378524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948590" y="5488683"/>
            <a:ext cx="1556836" cy="307777"/>
          </a:xfrm>
          <a:prstGeom prst="rect">
            <a:avLst/>
          </a:prstGeom>
          <a:noFill/>
        </p:spPr>
        <p:txBody>
          <a:bodyPr wrap="none" rtlCol="0">
            <a:spAutoFit/>
          </a:bodyPr>
          <a:lstStyle/>
          <a:p>
            <a:r>
              <a:rPr lang="de-AT" sz="1400" dirty="0" smtClean="0"/>
              <a:t>Carbon € 219,-</a:t>
            </a:r>
            <a:endParaRPr lang="de-AT" sz="1400" dirty="0"/>
          </a:p>
        </p:txBody>
      </p:sp>
      <p:pic>
        <p:nvPicPr>
          <p:cNvPr id="14342" name="Picture 6" descr="DX Stativ - Vixen GP - EQ5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950" y="2070140"/>
            <a:ext cx="2628779" cy="3958942"/>
          </a:xfrm>
          <a:prstGeom prst="rect">
            <a:avLst/>
          </a:prstGeom>
          <a:noFill/>
          <a:ln>
            <a:solidFill>
              <a:schemeClr val="bg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392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feisol.de/images/feisol_video_neiger_vh_40_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561" y="2132855"/>
            <a:ext cx="3407505" cy="22165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FFBB6B19-CAC9-4B3C-9B15-EC8629C53665}" type="slidenum">
              <a:rPr lang="de-DE" altLang="de-DE" smtClean="0"/>
              <a:pPr/>
              <a:t>49</a:t>
            </a:fld>
            <a:endParaRPr lang="de-DE" altLang="de-DE"/>
          </a:p>
        </p:txBody>
      </p:sp>
      <p:sp>
        <p:nvSpPr>
          <p:cNvPr id="4" name="Textfeld 3"/>
          <p:cNvSpPr txBox="1"/>
          <p:nvPr/>
        </p:nvSpPr>
        <p:spPr>
          <a:xfrm>
            <a:off x="720000" y="1080000"/>
            <a:ext cx="1510798" cy="369332"/>
          </a:xfrm>
          <a:prstGeom prst="rect">
            <a:avLst/>
          </a:prstGeom>
          <a:noFill/>
        </p:spPr>
        <p:txBody>
          <a:bodyPr wrap="none" rtlCol="0">
            <a:spAutoFit/>
          </a:bodyPr>
          <a:lstStyle/>
          <a:p>
            <a:r>
              <a:rPr lang="de-AT" dirty="0" smtClean="0"/>
              <a:t>DAS SETUP</a:t>
            </a:r>
          </a:p>
        </p:txBody>
      </p:sp>
      <p:sp>
        <p:nvSpPr>
          <p:cNvPr id="3" name="Rechteck 2"/>
          <p:cNvSpPr/>
          <p:nvPr/>
        </p:nvSpPr>
        <p:spPr>
          <a:xfrm>
            <a:off x="720000" y="1700808"/>
            <a:ext cx="5796216" cy="1569660"/>
          </a:xfrm>
          <a:prstGeom prst="rect">
            <a:avLst/>
          </a:prstGeom>
        </p:spPr>
        <p:txBody>
          <a:bodyPr wrap="square">
            <a:spAutoFit/>
          </a:bodyPr>
          <a:lstStyle/>
          <a:p>
            <a:r>
              <a:rPr lang="de-AT" dirty="0" smtClean="0"/>
              <a:t>Kugelkopf/Polhöhe/Getriebe- </a:t>
            </a:r>
            <a:r>
              <a:rPr lang="de-AT" dirty="0" err="1" smtClean="0"/>
              <a:t>bzw</a:t>
            </a:r>
            <a:r>
              <a:rPr lang="de-AT" dirty="0" smtClean="0"/>
              <a:t> </a:t>
            </a:r>
            <a:r>
              <a:rPr lang="de-AT" dirty="0" err="1" smtClean="0"/>
              <a:t>Videoneiger</a:t>
            </a:r>
            <a:r>
              <a:rPr lang="de-AT" dirty="0" smtClean="0"/>
              <a:t/>
            </a:r>
            <a:br>
              <a:rPr lang="de-AT" dirty="0" smtClean="0"/>
            </a:br>
            <a:r>
              <a:rPr lang="de-AT" b="1" dirty="0" smtClean="0"/>
              <a:t>zwischen</a:t>
            </a:r>
            <a:r>
              <a:rPr lang="de-AT" dirty="0" smtClean="0"/>
              <a:t> Stativ und Montierung</a:t>
            </a:r>
          </a:p>
          <a:p>
            <a:endParaRPr lang="de-AT" dirty="0"/>
          </a:p>
          <a:p>
            <a:r>
              <a:rPr lang="de-AT" sz="1400" dirty="0" smtClean="0"/>
              <a:t>Anspruch: </a:t>
            </a:r>
          </a:p>
          <a:p>
            <a:pPr marL="285750" indent="-285750">
              <a:buFont typeface="Arial" panose="020B0604020202020204" pitchFamily="34" charset="0"/>
              <a:buChar char="•"/>
            </a:pPr>
            <a:r>
              <a:rPr lang="de-AT" sz="1400" dirty="0" smtClean="0"/>
              <a:t>Stabil</a:t>
            </a:r>
          </a:p>
          <a:p>
            <a:pPr marL="285750" indent="-285750">
              <a:buFont typeface="Arial" panose="020B0604020202020204" pitchFamily="34" charset="0"/>
              <a:buChar char="•"/>
            </a:pPr>
            <a:r>
              <a:rPr lang="de-AT" sz="1400" dirty="0" smtClean="0"/>
              <a:t>Feinverstellung (Polausrichtung) </a:t>
            </a:r>
            <a:endParaRPr lang="de-AT" sz="1400" dirty="0"/>
          </a:p>
        </p:txBody>
      </p:sp>
      <p:pic>
        <p:nvPicPr>
          <p:cNvPr id="16386" name="Picture 2" descr="https://encrypted-tbn3.gstatic.com/images?q=tbn:ANd9GcS_TYgabJv7mbP1LQwzsJrUkydSQRyprli7-yet3b_rk3C2heb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254" y="3645024"/>
            <a:ext cx="2702957" cy="2304256"/>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6390" name="Picture 6" descr="http://picture.yatego.com/images/44b37b2a213871.7/23840_1-kqh/omegon-stativ-kugelkopf-titania-kugelkopf-2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394" y="4121946"/>
            <a:ext cx="2088232" cy="208823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6392" name="Picture 8" descr="Astrotrac TW3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0798" y="3322419"/>
            <a:ext cx="1975069" cy="205407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34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a:t>
            </a:fld>
            <a:endParaRPr lang="de-DE" altLang="de-DE"/>
          </a:p>
        </p:txBody>
      </p:sp>
      <p:sp>
        <p:nvSpPr>
          <p:cNvPr id="3" name="Textfeld 2"/>
          <p:cNvSpPr txBox="1"/>
          <p:nvPr/>
        </p:nvSpPr>
        <p:spPr>
          <a:xfrm>
            <a:off x="539552" y="1196752"/>
            <a:ext cx="1844736" cy="861774"/>
          </a:xfrm>
          <a:prstGeom prst="rect">
            <a:avLst/>
          </a:prstGeom>
          <a:noFill/>
        </p:spPr>
        <p:txBody>
          <a:bodyPr wrap="none" rtlCol="0">
            <a:spAutoFit/>
          </a:bodyPr>
          <a:lstStyle/>
          <a:p>
            <a:r>
              <a:rPr lang="de-AT" dirty="0" err="1" smtClean="0"/>
              <a:t>Celestron</a:t>
            </a:r>
            <a:r>
              <a:rPr lang="de-AT" dirty="0" smtClean="0"/>
              <a:t> LCM</a:t>
            </a:r>
          </a:p>
          <a:p>
            <a:endParaRPr lang="de-AT" dirty="0"/>
          </a:p>
          <a:p>
            <a:r>
              <a:rPr lang="de-AT" sz="1400" dirty="0" smtClean="0"/>
              <a:t>€ 199,-</a:t>
            </a:r>
            <a:endParaRPr lang="de-AT" sz="1400" dirty="0"/>
          </a:p>
        </p:txBody>
      </p:sp>
      <p:pic>
        <p:nvPicPr>
          <p:cNvPr id="4" name="Picture 2" descr="Celestron LCM Montie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253470"/>
            <a:ext cx="2780928" cy="391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37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50</a:t>
            </a:fld>
            <a:endParaRPr lang="de-DE" altLang="de-DE"/>
          </a:p>
        </p:txBody>
      </p:sp>
      <p:sp>
        <p:nvSpPr>
          <p:cNvPr id="4" name="Textfeld 3"/>
          <p:cNvSpPr txBox="1"/>
          <p:nvPr/>
        </p:nvSpPr>
        <p:spPr>
          <a:xfrm>
            <a:off x="720000" y="1080000"/>
            <a:ext cx="1510798" cy="369332"/>
          </a:xfrm>
          <a:prstGeom prst="rect">
            <a:avLst/>
          </a:prstGeom>
          <a:noFill/>
        </p:spPr>
        <p:txBody>
          <a:bodyPr wrap="none" rtlCol="0">
            <a:spAutoFit/>
          </a:bodyPr>
          <a:lstStyle/>
          <a:p>
            <a:r>
              <a:rPr lang="de-AT" dirty="0" smtClean="0"/>
              <a:t>DAS SETUP</a:t>
            </a:r>
          </a:p>
        </p:txBody>
      </p:sp>
      <p:sp>
        <p:nvSpPr>
          <p:cNvPr id="3" name="Rechteck 2"/>
          <p:cNvSpPr/>
          <p:nvPr/>
        </p:nvSpPr>
        <p:spPr>
          <a:xfrm>
            <a:off x="720000" y="1700808"/>
            <a:ext cx="5796216" cy="3693319"/>
          </a:xfrm>
          <a:prstGeom prst="rect">
            <a:avLst/>
          </a:prstGeom>
        </p:spPr>
        <p:txBody>
          <a:bodyPr wrap="square">
            <a:spAutoFit/>
          </a:bodyPr>
          <a:lstStyle/>
          <a:p>
            <a:r>
              <a:rPr lang="de-AT" dirty="0" smtClean="0"/>
              <a:t>Montierung</a:t>
            </a:r>
          </a:p>
          <a:p>
            <a:endParaRPr lang="de-AT" dirty="0"/>
          </a:p>
          <a:p>
            <a:pPr marL="285750" indent="-285750">
              <a:buFont typeface="Arial" panose="020B0604020202020204" pitchFamily="34" charset="0"/>
              <a:buChar char="•"/>
            </a:pPr>
            <a:r>
              <a:rPr lang="de-AT" dirty="0" smtClean="0"/>
              <a:t>Tragfähigkeit</a:t>
            </a:r>
          </a:p>
          <a:p>
            <a:pPr marL="285750" indent="-285750">
              <a:buFont typeface="Arial" panose="020B0604020202020204" pitchFamily="34" charset="0"/>
              <a:buChar char="•"/>
            </a:pPr>
            <a:r>
              <a:rPr lang="de-AT" dirty="0" smtClean="0"/>
              <a:t>Stromversorgung</a:t>
            </a:r>
            <a:endParaRPr lang="de-AT" dirty="0"/>
          </a:p>
          <a:p>
            <a:pPr marL="285750" indent="-285750">
              <a:buFont typeface="Arial" panose="020B0604020202020204" pitchFamily="34" charset="0"/>
              <a:buChar char="•"/>
            </a:pPr>
            <a:r>
              <a:rPr lang="de-AT" dirty="0"/>
              <a:t>Polausrichtung</a:t>
            </a:r>
          </a:p>
          <a:p>
            <a:pPr marL="285750" indent="-285750">
              <a:buFont typeface="Arial" panose="020B0604020202020204" pitchFamily="34" charset="0"/>
              <a:buChar char="•"/>
            </a:pPr>
            <a:r>
              <a:rPr lang="de-AT" dirty="0"/>
              <a:t>Nachführung </a:t>
            </a:r>
            <a:r>
              <a:rPr lang="de-AT" dirty="0" smtClean="0"/>
              <a:t>RA</a:t>
            </a:r>
          </a:p>
          <a:p>
            <a:pPr marL="285750" indent="-285750">
              <a:buFont typeface="Arial" panose="020B0604020202020204" pitchFamily="34" charset="0"/>
              <a:buChar char="•"/>
            </a:pPr>
            <a:r>
              <a:rPr lang="de-AT" dirty="0" smtClean="0"/>
              <a:t>Nachführgeschwindigkeiten </a:t>
            </a:r>
            <a:endParaRPr lang="de-AT" dirty="0"/>
          </a:p>
          <a:p>
            <a:pPr marL="285750" indent="-285750">
              <a:buFont typeface="Arial" panose="020B0604020202020204" pitchFamily="34" charset="0"/>
              <a:buChar char="•"/>
            </a:pPr>
            <a:r>
              <a:rPr lang="de-AT" dirty="0"/>
              <a:t>Nachführung </a:t>
            </a:r>
            <a:r>
              <a:rPr lang="de-AT" dirty="0" smtClean="0"/>
              <a:t>DEC vorhanden</a:t>
            </a:r>
            <a:endParaRPr lang="de-AT" dirty="0"/>
          </a:p>
          <a:p>
            <a:pPr marL="285750" indent="-285750">
              <a:buFont typeface="Arial" panose="020B0604020202020204" pitchFamily="34" charset="0"/>
              <a:buChar char="•"/>
            </a:pPr>
            <a:r>
              <a:rPr lang="de-AT" dirty="0" err="1"/>
              <a:t>Autoguider</a:t>
            </a:r>
            <a:r>
              <a:rPr lang="de-AT" dirty="0"/>
              <a:t> </a:t>
            </a:r>
            <a:r>
              <a:rPr lang="de-AT" dirty="0" err="1" smtClean="0"/>
              <a:t>Anschluß</a:t>
            </a:r>
            <a:r>
              <a:rPr lang="de-AT" dirty="0" smtClean="0"/>
              <a:t>  (ja/nein, notwendig</a:t>
            </a:r>
            <a:r>
              <a:rPr lang="de-AT" dirty="0" smtClean="0"/>
              <a:t>?)</a:t>
            </a:r>
          </a:p>
          <a:p>
            <a:pPr marL="285750" indent="-285750">
              <a:buFont typeface="Arial" panose="020B0604020202020204" pitchFamily="34" charset="0"/>
              <a:buChar char="•"/>
            </a:pPr>
            <a:r>
              <a:rPr lang="de-AT" dirty="0" smtClean="0"/>
              <a:t>usw.</a:t>
            </a:r>
          </a:p>
          <a:p>
            <a:pPr marL="285750" indent="-285750">
              <a:buFont typeface="Arial" panose="020B0604020202020204" pitchFamily="34" charset="0"/>
              <a:buChar char="•"/>
            </a:pPr>
            <a:endParaRPr lang="de-AT" dirty="0" smtClean="0"/>
          </a:p>
          <a:p>
            <a:pPr marL="285750" indent="-285750">
              <a:buFont typeface="Arial" panose="020B0604020202020204" pitchFamily="34" charset="0"/>
              <a:buChar char="•"/>
            </a:pPr>
            <a:endParaRPr lang="de-AT" dirty="0"/>
          </a:p>
          <a:p>
            <a:endParaRPr lang="de-AT" dirty="0"/>
          </a:p>
        </p:txBody>
      </p:sp>
    </p:spTree>
    <p:extLst>
      <p:ext uri="{BB962C8B-B14F-4D97-AF65-F5344CB8AC3E}">
        <p14:creationId xmlns:p14="http://schemas.microsoft.com/office/powerpoint/2010/main" val="4245113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lderhoster.net/safeforbilder/hnx5ww2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775585"/>
            <a:ext cx="2095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FFBB6B19-CAC9-4B3C-9B15-EC8629C53665}" type="slidenum">
              <a:rPr lang="de-DE" altLang="de-DE" smtClean="0"/>
              <a:pPr/>
              <a:t>51</a:t>
            </a:fld>
            <a:endParaRPr lang="de-DE" altLang="de-DE"/>
          </a:p>
        </p:txBody>
      </p:sp>
      <p:sp>
        <p:nvSpPr>
          <p:cNvPr id="4" name="Textfeld 3"/>
          <p:cNvSpPr txBox="1"/>
          <p:nvPr/>
        </p:nvSpPr>
        <p:spPr>
          <a:xfrm>
            <a:off x="720000" y="1080000"/>
            <a:ext cx="7956456" cy="5355312"/>
          </a:xfrm>
          <a:prstGeom prst="rect">
            <a:avLst/>
          </a:prstGeom>
          <a:noFill/>
        </p:spPr>
        <p:txBody>
          <a:bodyPr wrap="square" rtlCol="0">
            <a:spAutoFit/>
          </a:bodyPr>
          <a:lstStyle/>
          <a:p>
            <a:r>
              <a:rPr lang="de-AT" dirty="0" smtClean="0"/>
              <a:t>POLAUSRICHTUNG</a:t>
            </a:r>
          </a:p>
          <a:p>
            <a:endParaRPr lang="de-AT" dirty="0" smtClean="0"/>
          </a:p>
          <a:p>
            <a:r>
              <a:rPr lang="de-AT" dirty="0" smtClean="0"/>
              <a:t>Bei kurzen Brennweiten „kein Thema“ – es reicht das „Guckloch“ bzw. eine ungefähre Justierung mit dem </a:t>
            </a:r>
            <a:r>
              <a:rPr lang="de-AT" dirty="0" err="1" smtClean="0"/>
              <a:t>Polarscope</a:t>
            </a:r>
            <a:r>
              <a:rPr lang="de-AT" dirty="0" smtClean="0"/>
              <a:t>.</a:t>
            </a:r>
          </a:p>
          <a:p>
            <a:endParaRPr lang="de-AT" dirty="0"/>
          </a:p>
          <a:p>
            <a:r>
              <a:rPr lang="de-AT" dirty="0" smtClean="0"/>
              <a:t>Methoden – visuell:</a:t>
            </a:r>
            <a:endParaRPr lang="de-AT" dirty="0"/>
          </a:p>
          <a:p>
            <a:r>
              <a:rPr lang="de-AT" dirty="0" smtClean="0"/>
              <a:t/>
            </a:r>
            <a:br>
              <a:rPr lang="de-AT" dirty="0" smtClean="0"/>
            </a:br>
            <a:r>
              <a:rPr lang="de-AT" dirty="0" smtClean="0"/>
              <a:t>„</a:t>
            </a:r>
            <a:r>
              <a:rPr lang="de-AT" dirty="0" err="1" smtClean="0"/>
              <a:t>Kochab</a:t>
            </a:r>
            <a:r>
              <a:rPr lang="de-AT" dirty="0" smtClean="0"/>
              <a:t> Methode“ – Nordhimmel</a:t>
            </a:r>
            <a:br>
              <a:rPr lang="de-AT" dirty="0" smtClean="0"/>
            </a:br>
            <a:r>
              <a:rPr lang="de-AT" dirty="0"/>
              <a:t>„</a:t>
            </a:r>
            <a:r>
              <a:rPr lang="pt-BR" dirty="0"/>
              <a:t>Epsilon/Beta Chamaeleontis </a:t>
            </a:r>
            <a:r>
              <a:rPr lang="de-AT" dirty="0"/>
              <a:t> Methode</a:t>
            </a:r>
            <a:r>
              <a:rPr lang="de-AT" dirty="0" smtClean="0"/>
              <a:t>“ - Südhimmel</a:t>
            </a:r>
            <a:endParaRPr lang="de-AT" dirty="0"/>
          </a:p>
          <a:p>
            <a:endParaRPr lang="de-AT" dirty="0" smtClean="0"/>
          </a:p>
          <a:p>
            <a:r>
              <a:rPr lang="de-AT" dirty="0" smtClean="0">
                <a:hlinkClick r:id="rId4"/>
              </a:rPr>
              <a:t>Sehr gute Anleitung</a:t>
            </a:r>
            <a:r>
              <a:rPr lang="de-AT" dirty="0" smtClean="0"/>
              <a:t> – Nord &amp; Südhimmel</a:t>
            </a:r>
          </a:p>
          <a:p>
            <a:endParaRPr lang="de-AT" dirty="0" smtClean="0"/>
          </a:p>
          <a:p>
            <a:endParaRPr lang="de-AT" dirty="0"/>
          </a:p>
          <a:p>
            <a:r>
              <a:rPr lang="de-AT" dirty="0" smtClean="0"/>
              <a:t>Mit Softwareunterstützung: </a:t>
            </a:r>
          </a:p>
          <a:p>
            <a:r>
              <a:rPr lang="de-AT" dirty="0" smtClean="0">
                <a:hlinkClick r:id="rId5"/>
              </a:rPr>
              <a:t>DSLR Logger</a:t>
            </a:r>
            <a:r>
              <a:rPr lang="de-AT" dirty="0" smtClean="0"/>
              <a:t>  - Nord/Südhimmel</a:t>
            </a:r>
          </a:p>
          <a:p>
            <a:r>
              <a:rPr lang="de-AT" dirty="0">
                <a:hlinkClick r:id="rId6"/>
              </a:rPr>
              <a:t>POLSUCHE </a:t>
            </a:r>
            <a:r>
              <a:rPr lang="de-AT" dirty="0" smtClean="0">
                <a:hlinkClick r:id="rId6"/>
              </a:rPr>
              <a:t>2.1</a:t>
            </a:r>
            <a:r>
              <a:rPr lang="de-AT" dirty="0" smtClean="0"/>
              <a:t> – Nordhimmel</a:t>
            </a:r>
          </a:p>
          <a:p>
            <a:r>
              <a:rPr lang="de-AT" dirty="0" smtClean="0"/>
              <a:t>Polfinder App</a:t>
            </a:r>
            <a:endParaRPr lang="de-AT" dirty="0"/>
          </a:p>
          <a:p>
            <a:endParaRPr lang="de-AT" dirty="0" smtClean="0"/>
          </a:p>
          <a:p>
            <a:endParaRPr lang="de-AT" dirty="0" smtClean="0"/>
          </a:p>
        </p:txBody>
      </p:sp>
      <p:pic>
        <p:nvPicPr>
          <p:cNvPr id="15364" name="Picture 4" descr="http://www.fernrohrfinder.de/oculum/bilder/montierung/ioptron-skytracker-montier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2060848"/>
            <a:ext cx="1893590" cy="189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0423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52</a:t>
            </a:fld>
            <a:endParaRPr lang="de-DE" altLang="de-DE"/>
          </a:p>
        </p:txBody>
      </p:sp>
      <p:sp>
        <p:nvSpPr>
          <p:cNvPr id="4" name="Textfeld 3"/>
          <p:cNvSpPr txBox="1"/>
          <p:nvPr/>
        </p:nvSpPr>
        <p:spPr>
          <a:xfrm>
            <a:off x="720001" y="1080000"/>
            <a:ext cx="7740431" cy="4247317"/>
          </a:xfrm>
          <a:prstGeom prst="rect">
            <a:avLst/>
          </a:prstGeom>
          <a:noFill/>
        </p:spPr>
        <p:txBody>
          <a:bodyPr wrap="square" rtlCol="0">
            <a:spAutoFit/>
          </a:bodyPr>
          <a:lstStyle/>
          <a:p>
            <a:r>
              <a:rPr lang="de-AT" dirty="0" smtClean="0"/>
              <a:t>POLAUSRICHTUNG</a:t>
            </a:r>
          </a:p>
          <a:p>
            <a:endParaRPr lang="de-AT" dirty="0" smtClean="0"/>
          </a:p>
          <a:p>
            <a:r>
              <a:rPr lang="de-AT" dirty="0"/>
              <a:t>Auf der nördlichen Hemisphäre </a:t>
            </a:r>
            <a:r>
              <a:rPr lang="de-AT" dirty="0" smtClean="0"/>
              <a:t>befindet sich nahe </a:t>
            </a:r>
            <a:r>
              <a:rPr lang="de-AT" dirty="0"/>
              <a:t>dem Himmelspol </a:t>
            </a:r>
            <a:r>
              <a:rPr lang="de-AT" dirty="0" smtClean="0"/>
              <a:t>der Stern </a:t>
            </a:r>
            <a:r>
              <a:rPr lang="de-AT" dirty="0" err="1" smtClean="0"/>
              <a:t>Polaris</a:t>
            </a:r>
            <a:r>
              <a:rPr lang="de-AT" dirty="0" smtClean="0"/>
              <a:t>. Die Position </a:t>
            </a:r>
            <a:r>
              <a:rPr lang="de-AT" dirty="0"/>
              <a:t>von </a:t>
            </a:r>
            <a:r>
              <a:rPr lang="de-AT" dirty="0" err="1"/>
              <a:t>Polaris</a:t>
            </a:r>
            <a:r>
              <a:rPr lang="de-AT" dirty="0"/>
              <a:t> </a:t>
            </a:r>
            <a:r>
              <a:rPr lang="de-AT" dirty="0" smtClean="0"/>
              <a:t>stimmt nicht exakt mit </a:t>
            </a:r>
            <a:r>
              <a:rPr lang="de-AT" dirty="0"/>
              <a:t>dem Himmelspol überein. </a:t>
            </a:r>
            <a:r>
              <a:rPr lang="de-AT" dirty="0" smtClean="0"/>
              <a:t>Diese </a:t>
            </a:r>
            <a:r>
              <a:rPr lang="de-AT" dirty="0"/>
              <a:t>Abweichung </a:t>
            </a:r>
            <a:r>
              <a:rPr lang="de-AT" dirty="0" smtClean="0"/>
              <a:t>soll  beim </a:t>
            </a:r>
            <a:r>
              <a:rPr lang="de-AT" dirty="0"/>
              <a:t>Einnorden einer parallaktischen Montierung berücksichtigt werden</a:t>
            </a:r>
            <a:r>
              <a:rPr lang="de-AT" dirty="0" smtClean="0"/>
              <a:t>. Polsucher haben dazu einen </a:t>
            </a:r>
            <a:r>
              <a:rPr lang="de-AT" dirty="0"/>
              <a:t>Datumsring und Uhrzeitscheibe, der ähnlich einer drehbaren Sternkarte zu bedienen ist. Zusätzlich gibt es </a:t>
            </a:r>
            <a:r>
              <a:rPr lang="de-AT" dirty="0" smtClean="0"/>
              <a:t>zur Feineinstellung noch eine Längengradkorrektur.</a:t>
            </a:r>
          </a:p>
          <a:p>
            <a:r>
              <a:rPr lang="de-AT" dirty="0" smtClean="0"/>
              <a:t>Außerdem </a:t>
            </a:r>
            <a:r>
              <a:rPr lang="de-AT" dirty="0"/>
              <a:t>muss der Polsucher beim Einbau </a:t>
            </a:r>
            <a:endParaRPr lang="de-AT" dirty="0" smtClean="0"/>
          </a:p>
          <a:p>
            <a:r>
              <a:rPr lang="de-AT" dirty="0" smtClean="0"/>
              <a:t>auf </a:t>
            </a:r>
            <a:r>
              <a:rPr lang="de-AT" dirty="0"/>
              <a:t>den richtigen Winkel gedreht werden, </a:t>
            </a:r>
            <a:endParaRPr lang="de-AT" dirty="0" smtClean="0"/>
          </a:p>
          <a:p>
            <a:r>
              <a:rPr lang="de-AT" dirty="0" smtClean="0"/>
              <a:t>damit </a:t>
            </a:r>
            <a:r>
              <a:rPr lang="de-AT" dirty="0"/>
              <a:t>die Zeitscheibe richtig funktioniert</a:t>
            </a:r>
            <a:r>
              <a:rPr lang="de-AT" dirty="0" smtClean="0"/>
              <a:t>.</a:t>
            </a:r>
          </a:p>
          <a:p>
            <a:endParaRPr lang="de-AT" dirty="0"/>
          </a:p>
          <a:p>
            <a:r>
              <a:rPr lang="de-AT" dirty="0" smtClean="0"/>
              <a:t>Es geht aber einfacher:</a:t>
            </a:r>
          </a:p>
        </p:txBody>
      </p:sp>
      <p:pic>
        <p:nvPicPr>
          <p:cNvPr id="8194" name="Picture 2" descr="vixen polarie pol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149080"/>
            <a:ext cx="2536924" cy="209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593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53</a:t>
            </a:fld>
            <a:endParaRPr lang="de-DE" altLang="de-DE"/>
          </a:p>
        </p:txBody>
      </p:sp>
      <p:sp>
        <p:nvSpPr>
          <p:cNvPr id="4" name="Textfeld 3"/>
          <p:cNvSpPr txBox="1"/>
          <p:nvPr/>
        </p:nvSpPr>
        <p:spPr>
          <a:xfrm>
            <a:off x="720000" y="1080000"/>
            <a:ext cx="4356056" cy="4247317"/>
          </a:xfrm>
          <a:prstGeom prst="rect">
            <a:avLst/>
          </a:prstGeom>
          <a:noFill/>
        </p:spPr>
        <p:txBody>
          <a:bodyPr wrap="square" rtlCol="0">
            <a:spAutoFit/>
          </a:bodyPr>
          <a:lstStyle/>
          <a:p>
            <a:r>
              <a:rPr lang="de-AT" dirty="0" smtClean="0"/>
              <a:t>POLAUSRICHTUNG Norden</a:t>
            </a:r>
          </a:p>
          <a:p>
            <a:endParaRPr lang="de-AT" dirty="0" smtClean="0"/>
          </a:p>
          <a:p>
            <a:r>
              <a:rPr lang="de-AT" dirty="0" err="1" smtClean="0"/>
              <a:t>zB</a:t>
            </a:r>
            <a:endParaRPr lang="de-AT" dirty="0" smtClean="0"/>
          </a:p>
          <a:p>
            <a:r>
              <a:rPr lang="de-AT" dirty="0" smtClean="0"/>
              <a:t>Die „</a:t>
            </a:r>
            <a:r>
              <a:rPr lang="de-AT" dirty="0" err="1" smtClean="0"/>
              <a:t>Kochab</a:t>
            </a:r>
            <a:r>
              <a:rPr lang="de-AT" dirty="0" smtClean="0"/>
              <a:t> Methode“</a:t>
            </a:r>
          </a:p>
          <a:p>
            <a:endParaRPr lang="de-AT" dirty="0"/>
          </a:p>
          <a:p>
            <a:r>
              <a:rPr lang="de-AT" dirty="0"/>
              <a:t>Der Vorteil </a:t>
            </a:r>
            <a:r>
              <a:rPr lang="de-AT" dirty="0" smtClean="0"/>
              <a:t>dieser </a:t>
            </a:r>
            <a:r>
              <a:rPr lang="de-AT" dirty="0"/>
              <a:t>Methode ist, dass sie mit nahezu jedem Polsucher auf der </a:t>
            </a:r>
            <a:r>
              <a:rPr lang="de-AT" dirty="0" smtClean="0"/>
              <a:t>nördlichen Halbkugel </a:t>
            </a:r>
            <a:r>
              <a:rPr lang="de-AT" dirty="0"/>
              <a:t>funktioniert, </a:t>
            </a:r>
            <a:r>
              <a:rPr lang="de-AT" dirty="0" smtClean="0"/>
              <a:t>ohne die genaue Uhrzeit oder Daten des Standort wissen zu müssen.</a:t>
            </a:r>
          </a:p>
          <a:p>
            <a:endParaRPr lang="de-AT" dirty="0" smtClean="0"/>
          </a:p>
          <a:p>
            <a:endParaRPr lang="de-AT" dirty="0"/>
          </a:p>
          <a:p>
            <a:endParaRPr lang="de-AT" dirty="0" smtClean="0"/>
          </a:p>
          <a:p>
            <a:endParaRPr lang="de-AT" dirty="0"/>
          </a:p>
        </p:txBody>
      </p:sp>
      <p:sp>
        <p:nvSpPr>
          <p:cNvPr id="3" name="Rechteck 2"/>
          <p:cNvSpPr/>
          <p:nvPr/>
        </p:nvSpPr>
        <p:spPr>
          <a:xfrm>
            <a:off x="720000" y="5815904"/>
            <a:ext cx="8316496" cy="461665"/>
          </a:xfrm>
          <a:prstGeom prst="rect">
            <a:avLst/>
          </a:prstGeom>
        </p:spPr>
        <p:txBody>
          <a:bodyPr wrap="square">
            <a:spAutoFit/>
          </a:bodyPr>
          <a:lstStyle/>
          <a:p>
            <a:r>
              <a:rPr lang="de-AT" sz="1200" dirty="0"/>
              <a:t>Anleitung: </a:t>
            </a:r>
          </a:p>
          <a:p>
            <a:r>
              <a:rPr lang="de-AT" sz="1200" dirty="0"/>
              <a:t>http://www.teleskop-austria.at/information/goto-eq6pro-sw/pdf/Einnordung-Kochab_Methode.pdf</a:t>
            </a:r>
          </a:p>
        </p:txBody>
      </p:sp>
      <p:pic>
        <p:nvPicPr>
          <p:cNvPr id="2050" name="Picture 2" descr="http://www.astrotreff.de/upload/mintaka/20091017/Himm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079999"/>
            <a:ext cx="3634711" cy="4581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www.astrotreff.de/upload/mintaka/20091017/Polsuch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235" y="3573016"/>
            <a:ext cx="2242888" cy="2242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601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54</a:t>
            </a:fld>
            <a:endParaRPr lang="de-DE" altLang="de-DE"/>
          </a:p>
        </p:txBody>
      </p:sp>
      <p:sp>
        <p:nvSpPr>
          <p:cNvPr id="4" name="Textfeld 3"/>
          <p:cNvSpPr txBox="1"/>
          <p:nvPr/>
        </p:nvSpPr>
        <p:spPr>
          <a:xfrm>
            <a:off x="539552" y="1080000"/>
            <a:ext cx="4824536" cy="2308324"/>
          </a:xfrm>
          <a:prstGeom prst="rect">
            <a:avLst/>
          </a:prstGeom>
          <a:noFill/>
        </p:spPr>
        <p:txBody>
          <a:bodyPr wrap="square" rtlCol="0">
            <a:spAutoFit/>
          </a:bodyPr>
          <a:lstStyle/>
          <a:p>
            <a:r>
              <a:rPr lang="de-AT" dirty="0" smtClean="0"/>
              <a:t>POLAUSRICHTUNG Süden</a:t>
            </a:r>
          </a:p>
          <a:p>
            <a:endParaRPr lang="de-AT" dirty="0" smtClean="0"/>
          </a:p>
          <a:p>
            <a:r>
              <a:rPr lang="de-AT" dirty="0" err="1" smtClean="0"/>
              <a:t>zB</a:t>
            </a:r>
            <a:endParaRPr lang="de-AT" dirty="0" smtClean="0"/>
          </a:p>
          <a:p>
            <a:r>
              <a:rPr lang="de-AT" dirty="0" smtClean="0"/>
              <a:t>„</a:t>
            </a:r>
            <a:r>
              <a:rPr lang="pt-BR" dirty="0" smtClean="0"/>
              <a:t>Epsilon/Beta </a:t>
            </a:r>
            <a:r>
              <a:rPr lang="pt-BR" dirty="0"/>
              <a:t>Chamaeleontis </a:t>
            </a:r>
            <a:r>
              <a:rPr lang="de-AT" dirty="0" smtClean="0"/>
              <a:t> Methode“</a:t>
            </a:r>
          </a:p>
          <a:p>
            <a:endParaRPr lang="de-AT" dirty="0" smtClean="0"/>
          </a:p>
          <a:p>
            <a:r>
              <a:rPr lang="de-AT" dirty="0" smtClean="0"/>
              <a:t>Sehr gute Anleitung siehe </a:t>
            </a:r>
            <a:r>
              <a:rPr lang="de-AT" dirty="0" smtClean="0">
                <a:hlinkClick r:id="rId3"/>
              </a:rPr>
              <a:t>hier</a:t>
            </a:r>
            <a:endParaRPr lang="de-AT" dirty="0" smtClean="0"/>
          </a:p>
          <a:p>
            <a:endParaRPr lang="de-AT" dirty="0"/>
          </a:p>
          <a:p>
            <a:endParaRPr lang="de-AT" dirty="0"/>
          </a:p>
        </p:txBody>
      </p:sp>
      <p:pic>
        <p:nvPicPr>
          <p:cNvPr id="2054" name="Picture 6" descr="http://www.astrotreff.de/upload/Astrohardy/20130608/suedpo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9995" y="945054"/>
            <a:ext cx="1972603"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http://www.astrotreff.de/upload/Astrohardy/20130608/suedpol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2420222"/>
            <a:ext cx="2039660"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http://www.astrotreff.de/upload/Astrohardy/20130608/suedpoldetai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4169726"/>
            <a:ext cx="2025366"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314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55</a:t>
            </a:fld>
            <a:endParaRPr lang="de-DE" altLang="de-DE"/>
          </a:p>
        </p:txBody>
      </p:sp>
      <p:sp>
        <p:nvSpPr>
          <p:cNvPr id="4" name="Textfeld 3"/>
          <p:cNvSpPr txBox="1"/>
          <p:nvPr/>
        </p:nvSpPr>
        <p:spPr>
          <a:xfrm>
            <a:off x="539552" y="1080000"/>
            <a:ext cx="4824536" cy="1200329"/>
          </a:xfrm>
          <a:prstGeom prst="rect">
            <a:avLst/>
          </a:prstGeom>
          <a:noFill/>
        </p:spPr>
        <p:txBody>
          <a:bodyPr wrap="square" rtlCol="0">
            <a:spAutoFit/>
          </a:bodyPr>
          <a:lstStyle/>
          <a:p>
            <a:r>
              <a:rPr lang="de-AT" dirty="0" smtClean="0"/>
              <a:t>POLSUCHE 2.1</a:t>
            </a:r>
            <a:endParaRPr lang="de-AT" dirty="0" smtClean="0"/>
          </a:p>
          <a:p>
            <a:endParaRPr lang="de-AT" dirty="0" smtClean="0"/>
          </a:p>
          <a:p>
            <a:endParaRPr lang="de-AT" dirty="0"/>
          </a:p>
          <a:p>
            <a:endParaRPr lang="de-AT" dirty="0"/>
          </a:p>
        </p:txBody>
      </p:sp>
      <p:pic>
        <p:nvPicPr>
          <p:cNvPr id="1026" name="Picture 2" descr="http://www.astro.schmid-koenig.de/_bilder/polsuche2_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420888"/>
            <a:ext cx="541020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695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56</a:t>
            </a:fld>
            <a:endParaRPr lang="de-DE" altLang="de-DE"/>
          </a:p>
        </p:txBody>
      </p:sp>
      <p:sp>
        <p:nvSpPr>
          <p:cNvPr id="4" name="Textfeld 3"/>
          <p:cNvSpPr txBox="1"/>
          <p:nvPr/>
        </p:nvSpPr>
        <p:spPr>
          <a:xfrm>
            <a:off x="726896" y="1726331"/>
            <a:ext cx="2692976" cy="3231654"/>
          </a:xfrm>
          <a:prstGeom prst="rect">
            <a:avLst/>
          </a:prstGeom>
          <a:noFill/>
        </p:spPr>
        <p:txBody>
          <a:bodyPr wrap="square" rtlCol="0">
            <a:spAutoFit/>
          </a:bodyPr>
          <a:lstStyle/>
          <a:p>
            <a:r>
              <a:rPr lang="de-AT" sz="1200" dirty="0" smtClean="0"/>
              <a:t>Ermittelt </a:t>
            </a:r>
            <a:r>
              <a:rPr lang="de-AT" sz="1200" dirty="0"/>
              <a:t>anhand eines Referenzsterns die Bewegung zwischen aufeinanderfolgenden Aufnahmen und gibt </a:t>
            </a:r>
            <a:r>
              <a:rPr lang="de-AT" sz="1200" dirty="0" smtClean="0"/>
              <a:t>entsprechende Korrekturanweisungen.</a:t>
            </a:r>
            <a:r>
              <a:rPr lang="de-AT" sz="1200" dirty="0"/>
              <a:t/>
            </a:r>
            <a:br>
              <a:rPr lang="de-AT" sz="1200" dirty="0"/>
            </a:br>
            <a:r>
              <a:rPr lang="de-AT" sz="1200" dirty="0" smtClean="0"/>
              <a:t>DSLR </a:t>
            </a:r>
            <a:r>
              <a:rPr lang="de-AT" sz="1200" dirty="0"/>
              <a:t>Logger wertet zusätzlich aus: Fokusdrift, Kameratemperatur, Himmelshelligkeit usw</a:t>
            </a:r>
            <a:r>
              <a:rPr lang="de-AT" sz="1200" dirty="0" smtClean="0"/>
              <a:t>.</a:t>
            </a:r>
            <a:r>
              <a:rPr lang="de-AT" sz="1200" dirty="0"/>
              <a:t/>
            </a:r>
            <a:br>
              <a:rPr lang="de-AT" sz="1200" dirty="0"/>
            </a:br>
            <a:r>
              <a:rPr lang="de-AT" sz="1200" dirty="0" smtClean="0"/>
              <a:t>Erhältlich: YAHOO </a:t>
            </a:r>
            <a:r>
              <a:rPr lang="de-AT" sz="1200" dirty="0" err="1" smtClean="0"/>
              <a:t>AstroTrac</a:t>
            </a:r>
            <a:r>
              <a:rPr lang="de-AT" sz="1200" dirty="0" smtClean="0"/>
              <a:t> Forum.</a:t>
            </a:r>
          </a:p>
          <a:p>
            <a:r>
              <a:rPr lang="de-AT" sz="1200" dirty="0" smtClean="0"/>
              <a:t>Zum Herunterladen benötigt man eine </a:t>
            </a:r>
            <a:r>
              <a:rPr lang="de-AT" sz="1200" dirty="0"/>
              <a:t>Yahoo-ID und </a:t>
            </a:r>
            <a:r>
              <a:rPr lang="de-AT" sz="1200" dirty="0" smtClean="0"/>
              <a:t>muss im </a:t>
            </a:r>
            <a:r>
              <a:rPr lang="de-AT" sz="1200" dirty="0" err="1"/>
              <a:t>Astrotrac</a:t>
            </a:r>
            <a:r>
              <a:rPr lang="de-AT" sz="1200" dirty="0"/>
              <a:t>-Forum </a:t>
            </a:r>
            <a:r>
              <a:rPr lang="de-AT" sz="1200" dirty="0" smtClean="0"/>
              <a:t>registriert sein.</a:t>
            </a:r>
          </a:p>
          <a:p>
            <a:endParaRPr lang="de-AT" sz="1200" dirty="0"/>
          </a:p>
        </p:txBody>
      </p:sp>
      <p:sp>
        <p:nvSpPr>
          <p:cNvPr id="5" name="Textfeld 4"/>
          <p:cNvSpPr txBox="1"/>
          <p:nvPr/>
        </p:nvSpPr>
        <p:spPr>
          <a:xfrm>
            <a:off x="720000" y="1080000"/>
            <a:ext cx="7740432" cy="646331"/>
          </a:xfrm>
          <a:prstGeom prst="rect">
            <a:avLst/>
          </a:prstGeom>
          <a:noFill/>
        </p:spPr>
        <p:txBody>
          <a:bodyPr wrap="square" rtlCol="0">
            <a:spAutoFit/>
          </a:bodyPr>
          <a:lstStyle/>
          <a:p>
            <a:r>
              <a:rPr lang="de-AT" dirty="0" smtClean="0"/>
              <a:t>SOFTWARE Polausrichtung - DSLR LOGGER</a:t>
            </a:r>
          </a:p>
          <a:p>
            <a:endParaRPr lang="de-AT"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584" y="1726331"/>
            <a:ext cx="520722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0000" y="5805264"/>
            <a:ext cx="7733536" cy="830997"/>
          </a:xfrm>
          <a:prstGeom prst="rect">
            <a:avLst/>
          </a:prstGeom>
          <a:noFill/>
        </p:spPr>
        <p:txBody>
          <a:bodyPr wrap="square" rtlCol="0">
            <a:spAutoFit/>
          </a:bodyPr>
          <a:lstStyle/>
          <a:p>
            <a:r>
              <a:rPr lang="de-AT" sz="1200" dirty="0"/>
              <a:t>Die aktuelle Version (3.11) und </a:t>
            </a:r>
            <a:r>
              <a:rPr lang="de-AT" sz="1200" dirty="0" smtClean="0"/>
              <a:t>die readme.pdf </a:t>
            </a:r>
            <a:r>
              <a:rPr lang="de-AT" sz="1200" dirty="0"/>
              <a:t>auch unter:</a:t>
            </a:r>
          </a:p>
          <a:p>
            <a:r>
              <a:rPr lang="de-AT" sz="1200" dirty="0" smtClean="0">
                <a:hlinkClick r:id="rId4"/>
              </a:rPr>
              <a:t>www.skypixels.at/downloads/DSLR_logger_v3_11.zip</a:t>
            </a:r>
            <a:r>
              <a:rPr lang="de-AT" sz="1200" dirty="0" smtClean="0"/>
              <a:t>     </a:t>
            </a:r>
            <a:r>
              <a:rPr lang="de-AT" sz="1200" dirty="0" smtClean="0">
                <a:hlinkClick r:id="rId5"/>
              </a:rPr>
              <a:t>www.skypixels.at/downloads/readme.pdf</a:t>
            </a:r>
            <a:endParaRPr lang="de-AT" sz="1200" dirty="0" smtClean="0"/>
          </a:p>
          <a:p>
            <a:endParaRPr lang="de-AT" sz="1200" dirty="0" smtClean="0"/>
          </a:p>
          <a:p>
            <a:endParaRPr lang="de-AT" sz="1200" dirty="0"/>
          </a:p>
        </p:txBody>
      </p:sp>
    </p:spTree>
    <p:extLst>
      <p:ext uri="{BB962C8B-B14F-4D97-AF65-F5344CB8AC3E}">
        <p14:creationId xmlns:p14="http://schemas.microsoft.com/office/powerpoint/2010/main" val="2154962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57</a:t>
            </a:fld>
            <a:endParaRPr lang="de-DE" altLang="de-DE"/>
          </a:p>
        </p:txBody>
      </p:sp>
      <p:sp>
        <p:nvSpPr>
          <p:cNvPr id="5" name="Textfeld 4"/>
          <p:cNvSpPr txBox="1"/>
          <p:nvPr/>
        </p:nvSpPr>
        <p:spPr>
          <a:xfrm>
            <a:off x="720000" y="1080000"/>
            <a:ext cx="7740432" cy="646331"/>
          </a:xfrm>
          <a:prstGeom prst="rect">
            <a:avLst/>
          </a:prstGeom>
          <a:noFill/>
        </p:spPr>
        <p:txBody>
          <a:bodyPr wrap="square" rtlCol="0">
            <a:spAutoFit/>
          </a:bodyPr>
          <a:lstStyle/>
          <a:p>
            <a:r>
              <a:rPr lang="de-AT" dirty="0" smtClean="0"/>
              <a:t>SOFTWARE Polausrichtung- DSLR LOGGER</a:t>
            </a:r>
          </a:p>
          <a:p>
            <a:endParaRPr lang="de-AT"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85" y="1596626"/>
            <a:ext cx="6630160" cy="458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2005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58</a:t>
            </a:fld>
            <a:endParaRPr lang="de-DE" altLang="de-DE"/>
          </a:p>
        </p:txBody>
      </p:sp>
      <p:sp>
        <p:nvSpPr>
          <p:cNvPr id="4" name="Textfeld 3"/>
          <p:cNvSpPr txBox="1"/>
          <p:nvPr/>
        </p:nvSpPr>
        <p:spPr>
          <a:xfrm>
            <a:off x="720000" y="1080000"/>
            <a:ext cx="1510798" cy="369332"/>
          </a:xfrm>
          <a:prstGeom prst="rect">
            <a:avLst/>
          </a:prstGeom>
          <a:noFill/>
        </p:spPr>
        <p:txBody>
          <a:bodyPr wrap="none" rtlCol="0">
            <a:spAutoFit/>
          </a:bodyPr>
          <a:lstStyle/>
          <a:p>
            <a:r>
              <a:rPr lang="de-AT" dirty="0" smtClean="0"/>
              <a:t>DAS SETUP</a:t>
            </a:r>
          </a:p>
        </p:txBody>
      </p:sp>
      <p:sp>
        <p:nvSpPr>
          <p:cNvPr id="3" name="Rechteck 2"/>
          <p:cNvSpPr/>
          <p:nvPr/>
        </p:nvSpPr>
        <p:spPr>
          <a:xfrm>
            <a:off x="720000" y="1700808"/>
            <a:ext cx="5796216" cy="3970318"/>
          </a:xfrm>
          <a:prstGeom prst="rect">
            <a:avLst/>
          </a:prstGeom>
        </p:spPr>
        <p:txBody>
          <a:bodyPr wrap="square">
            <a:spAutoFit/>
          </a:bodyPr>
          <a:lstStyle/>
          <a:p>
            <a:r>
              <a:rPr lang="de-AT" dirty="0" smtClean="0"/>
              <a:t>Kugelkopf </a:t>
            </a:r>
            <a:r>
              <a:rPr lang="de-AT" b="1" dirty="0" smtClean="0"/>
              <a:t>zwischen</a:t>
            </a:r>
            <a:r>
              <a:rPr lang="de-AT" dirty="0" smtClean="0"/>
              <a:t> Montierung und Kamera</a:t>
            </a:r>
          </a:p>
          <a:p>
            <a:endParaRPr lang="de-AT" dirty="0"/>
          </a:p>
          <a:p>
            <a:pPr marL="285750" indent="-285750">
              <a:buFont typeface="Arial" panose="020B0604020202020204" pitchFamily="34" charset="0"/>
              <a:buChar char="•"/>
            </a:pPr>
            <a:r>
              <a:rPr lang="de-AT" dirty="0" smtClean="0"/>
              <a:t>soll sehr stabil sein!!</a:t>
            </a:r>
          </a:p>
          <a:p>
            <a:endParaRPr lang="de-AT" dirty="0" smtClean="0"/>
          </a:p>
          <a:p>
            <a:pPr marL="285750" indent="-285750">
              <a:buFont typeface="Arial" panose="020B0604020202020204" pitchFamily="34" charset="0"/>
              <a:buChar char="•"/>
            </a:pPr>
            <a:r>
              <a:rPr lang="de-AT" dirty="0" smtClean="0"/>
              <a:t>Horizontalschwenk 360°</a:t>
            </a:r>
            <a:br>
              <a:rPr lang="de-AT" dirty="0" smtClean="0"/>
            </a:br>
            <a:r>
              <a:rPr lang="de-AT" dirty="0" err="1" smtClean="0"/>
              <a:t>Panormafunktion</a:t>
            </a:r>
            <a:endParaRPr lang="de-AT" dirty="0" smtClean="0"/>
          </a:p>
          <a:p>
            <a:pPr marL="285750" indent="-285750">
              <a:buFont typeface="Arial" panose="020B0604020202020204" pitchFamily="34" charset="0"/>
              <a:buChar char="•"/>
            </a:pPr>
            <a:endParaRPr lang="de-AT" dirty="0"/>
          </a:p>
          <a:p>
            <a:pPr marL="285750" indent="-285750">
              <a:buFont typeface="Arial" panose="020B0604020202020204" pitchFamily="34" charset="0"/>
              <a:buChar char="•"/>
            </a:pPr>
            <a:r>
              <a:rPr lang="de-AT" dirty="0"/>
              <a:t>Stativgewinde Basis: </a:t>
            </a:r>
            <a:endParaRPr lang="de-AT" dirty="0" smtClean="0"/>
          </a:p>
          <a:p>
            <a:r>
              <a:rPr lang="de-AT" dirty="0"/>
              <a:t> </a:t>
            </a:r>
            <a:r>
              <a:rPr lang="de-AT" dirty="0" smtClean="0"/>
              <a:t>   3/8</a:t>
            </a:r>
            <a:r>
              <a:rPr lang="de-AT" dirty="0"/>
              <a:t>" UNC (Fotogewinde groß</a:t>
            </a:r>
            <a:r>
              <a:rPr lang="de-AT" dirty="0" smtClean="0"/>
              <a:t>)</a:t>
            </a:r>
          </a:p>
          <a:p>
            <a:r>
              <a:rPr lang="de-AT" dirty="0"/>
              <a:t/>
            </a:r>
            <a:br>
              <a:rPr lang="de-AT" dirty="0"/>
            </a:br>
            <a:r>
              <a:rPr lang="de-AT" dirty="0"/>
              <a:t> </a:t>
            </a:r>
            <a:r>
              <a:rPr lang="de-AT" dirty="0" smtClean="0"/>
              <a:t>   Stativgewinde </a:t>
            </a:r>
            <a:r>
              <a:rPr lang="de-AT" dirty="0"/>
              <a:t>Wechselplatte: </a:t>
            </a:r>
            <a:endParaRPr lang="de-AT" dirty="0" smtClean="0"/>
          </a:p>
          <a:p>
            <a:r>
              <a:rPr lang="de-AT" dirty="0"/>
              <a:t> </a:t>
            </a:r>
            <a:r>
              <a:rPr lang="de-AT" dirty="0" smtClean="0"/>
              <a:t>   1/4</a:t>
            </a:r>
            <a:r>
              <a:rPr lang="de-AT" dirty="0"/>
              <a:t>" (Kamera Fotogewinde)</a:t>
            </a:r>
            <a:endParaRPr lang="de-AT" dirty="0" smtClean="0"/>
          </a:p>
          <a:p>
            <a:endParaRPr lang="de-AT" dirty="0"/>
          </a:p>
          <a:p>
            <a:endParaRPr lang="de-AT" dirty="0"/>
          </a:p>
        </p:txBody>
      </p:sp>
      <p:pic>
        <p:nvPicPr>
          <p:cNvPr id="13318" name="Picture 6" descr="http://www.flm-gmbh.com/files/6613/6093/9206/CB58FTR_detail_1_326x3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314" y="1074883"/>
            <a:ext cx="31051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teleskop-express.de/shop/Bilder/shop/Triton/ph_29/ph_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972710"/>
            <a:ext cx="2088232" cy="21926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8172399" y="4006590"/>
            <a:ext cx="1043876" cy="369332"/>
          </a:xfrm>
          <a:prstGeom prst="rect">
            <a:avLst/>
          </a:prstGeom>
          <a:noFill/>
        </p:spPr>
        <p:txBody>
          <a:bodyPr wrap="none" rtlCol="0">
            <a:spAutoFit/>
          </a:bodyPr>
          <a:lstStyle/>
          <a:p>
            <a:r>
              <a:rPr lang="de-AT" dirty="0" smtClean="0"/>
              <a:t>€ 359,-</a:t>
            </a:r>
            <a:endParaRPr lang="de-AT" dirty="0"/>
          </a:p>
        </p:txBody>
      </p:sp>
      <p:sp>
        <p:nvSpPr>
          <p:cNvPr id="10" name="Textfeld 9"/>
          <p:cNvSpPr txBox="1"/>
          <p:nvPr/>
        </p:nvSpPr>
        <p:spPr>
          <a:xfrm>
            <a:off x="7280923" y="5810402"/>
            <a:ext cx="896399" cy="369332"/>
          </a:xfrm>
          <a:prstGeom prst="rect">
            <a:avLst/>
          </a:prstGeom>
          <a:noFill/>
        </p:spPr>
        <p:txBody>
          <a:bodyPr wrap="none" rtlCol="0">
            <a:spAutoFit/>
          </a:bodyPr>
          <a:lstStyle/>
          <a:p>
            <a:r>
              <a:rPr lang="de-AT" dirty="0" smtClean="0"/>
              <a:t>€ 69,-</a:t>
            </a:r>
            <a:endParaRPr lang="de-AT" dirty="0"/>
          </a:p>
        </p:txBody>
      </p:sp>
    </p:spTree>
    <p:extLst>
      <p:ext uri="{BB962C8B-B14F-4D97-AF65-F5344CB8AC3E}">
        <p14:creationId xmlns:p14="http://schemas.microsoft.com/office/powerpoint/2010/main" val="24376521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59</a:t>
            </a:fld>
            <a:endParaRPr lang="de-DE" altLang="de-DE"/>
          </a:p>
        </p:txBody>
      </p:sp>
      <p:sp>
        <p:nvSpPr>
          <p:cNvPr id="4" name="Textfeld 3"/>
          <p:cNvSpPr txBox="1"/>
          <p:nvPr/>
        </p:nvSpPr>
        <p:spPr>
          <a:xfrm>
            <a:off x="720000" y="1080000"/>
            <a:ext cx="1877437" cy="369332"/>
          </a:xfrm>
          <a:prstGeom prst="rect">
            <a:avLst/>
          </a:prstGeom>
          <a:noFill/>
        </p:spPr>
        <p:txBody>
          <a:bodyPr wrap="none" rtlCol="0">
            <a:spAutoFit/>
          </a:bodyPr>
          <a:lstStyle/>
          <a:p>
            <a:r>
              <a:rPr lang="de-AT" dirty="0" smtClean="0"/>
              <a:t>FEHLERSUCHE</a:t>
            </a:r>
            <a:endParaRPr lang="de-AT" dirty="0" smtClean="0"/>
          </a:p>
        </p:txBody>
      </p:sp>
      <p:sp>
        <p:nvSpPr>
          <p:cNvPr id="3" name="Rechteck 2"/>
          <p:cNvSpPr/>
          <p:nvPr/>
        </p:nvSpPr>
        <p:spPr>
          <a:xfrm>
            <a:off x="720000" y="1700808"/>
            <a:ext cx="5796216" cy="2862322"/>
          </a:xfrm>
          <a:prstGeom prst="rect">
            <a:avLst/>
          </a:prstGeom>
        </p:spPr>
        <p:txBody>
          <a:bodyPr wrap="square">
            <a:spAutoFit/>
          </a:bodyPr>
          <a:lstStyle/>
          <a:p>
            <a:r>
              <a:rPr lang="de-AT" dirty="0"/>
              <a:t>Nachführfehler – Ranking</a:t>
            </a:r>
            <a:r>
              <a:rPr lang="de-AT" dirty="0" smtClean="0"/>
              <a:t>:</a:t>
            </a:r>
          </a:p>
          <a:p>
            <a:endParaRPr lang="de-AT" dirty="0"/>
          </a:p>
          <a:p>
            <a:pPr marL="285750" indent="-285750">
              <a:buFont typeface="Arial" panose="020B0604020202020204" pitchFamily="34" charset="0"/>
              <a:buChar char="•"/>
            </a:pPr>
            <a:r>
              <a:rPr lang="de-AT" dirty="0"/>
              <a:t>Polausrichtung</a:t>
            </a:r>
          </a:p>
          <a:p>
            <a:pPr marL="285750" indent="-285750">
              <a:buFont typeface="Arial" panose="020B0604020202020204" pitchFamily="34" charset="0"/>
              <a:buChar char="•"/>
            </a:pPr>
            <a:r>
              <a:rPr lang="de-AT" dirty="0"/>
              <a:t>Kugelkopf bei Kamera</a:t>
            </a:r>
          </a:p>
          <a:p>
            <a:pPr marL="285750" indent="-285750">
              <a:buFont typeface="Arial" panose="020B0604020202020204" pitchFamily="34" charset="0"/>
              <a:buChar char="•"/>
            </a:pPr>
            <a:r>
              <a:rPr lang="de-AT" dirty="0"/>
              <a:t>Nachgeben von Stativ und Polhöhenwiege </a:t>
            </a:r>
          </a:p>
          <a:p>
            <a:pPr marL="285750" indent="-285750">
              <a:buFont typeface="Arial" panose="020B0604020202020204" pitchFamily="34" charset="0"/>
              <a:buChar char="•"/>
            </a:pPr>
            <a:r>
              <a:rPr lang="de-AT" dirty="0"/>
              <a:t>Gegenwicht anbringen </a:t>
            </a:r>
            <a:endParaRPr lang="de-AT" dirty="0" smtClean="0"/>
          </a:p>
          <a:p>
            <a:pPr marL="285750" indent="-285750">
              <a:buFont typeface="Arial" panose="020B0604020202020204" pitchFamily="34" charset="0"/>
              <a:buChar char="•"/>
            </a:pPr>
            <a:r>
              <a:rPr lang="de-AT" dirty="0" smtClean="0"/>
              <a:t>Objektivklemme </a:t>
            </a:r>
            <a:r>
              <a:rPr lang="de-AT" dirty="0"/>
              <a:t>verwenden</a:t>
            </a:r>
          </a:p>
          <a:p>
            <a:r>
              <a:rPr lang="de-AT" dirty="0"/>
              <a:t> </a:t>
            </a:r>
          </a:p>
          <a:p>
            <a:endParaRPr lang="de-AT" dirty="0"/>
          </a:p>
          <a:p>
            <a:endParaRPr lang="de-AT" dirty="0"/>
          </a:p>
        </p:txBody>
      </p:sp>
      <p:pic>
        <p:nvPicPr>
          <p:cNvPr id="2050" name="Picture 2" descr="http://barnezy.com/wp-content/uploads/2010/03/Canon-EF-200mm-f-2-L-IS-USM-Lens-Camera-Moun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376743"/>
            <a:ext cx="3411346" cy="188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88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a:t>
            </a:fld>
            <a:endParaRPr lang="de-DE" altLang="de-DE"/>
          </a:p>
        </p:txBody>
      </p:sp>
      <p:sp>
        <p:nvSpPr>
          <p:cNvPr id="3" name="Textfeld 2"/>
          <p:cNvSpPr txBox="1"/>
          <p:nvPr/>
        </p:nvSpPr>
        <p:spPr>
          <a:xfrm>
            <a:off x="539552" y="1196752"/>
            <a:ext cx="1422505" cy="861774"/>
          </a:xfrm>
          <a:prstGeom prst="rect">
            <a:avLst/>
          </a:prstGeom>
          <a:noFill/>
        </p:spPr>
        <p:txBody>
          <a:bodyPr wrap="none" rtlCol="0">
            <a:spAutoFit/>
          </a:bodyPr>
          <a:lstStyle/>
          <a:p>
            <a:r>
              <a:rPr lang="de-AT" dirty="0" smtClean="0"/>
              <a:t>TOAST-Pro</a:t>
            </a:r>
          </a:p>
          <a:p>
            <a:endParaRPr lang="de-AT" dirty="0" smtClean="0"/>
          </a:p>
          <a:p>
            <a:r>
              <a:rPr lang="de-AT" sz="1400" dirty="0"/>
              <a:t>US</a:t>
            </a:r>
            <a:r>
              <a:rPr lang="de-AT" sz="1400" dirty="0" smtClean="0"/>
              <a:t>$ 1100,-</a:t>
            </a:r>
            <a:endParaRPr lang="de-AT" sz="1400" dirty="0"/>
          </a:p>
        </p:txBody>
      </p:sp>
      <p:pic>
        <p:nvPicPr>
          <p:cNvPr id="11266" name="Picture 2" descr="http://www.digitalcamera.jp/html/HotNews/image/2011-02/09/CP2011_1_07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492896"/>
            <a:ext cx="5006380" cy="375478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digitalcamera.jp/html/HotNews/image/2011-02/09/CP2011_1_077-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908720"/>
            <a:ext cx="2512781" cy="18845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70" name="Picture 6" descr="http://www.digitalcamera.jp/html/HotNews/image/2011-02/09/CP2011_1_074-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73016"/>
            <a:ext cx="2745958" cy="20594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09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60</a:t>
            </a:fld>
            <a:endParaRPr lang="de-DE" altLang="de-DE"/>
          </a:p>
        </p:txBody>
      </p:sp>
      <p:sp>
        <p:nvSpPr>
          <p:cNvPr id="3" name="Textfeld 2"/>
          <p:cNvSpPr txBox="1"/>
          <p:nvPr/>
        </p:nvSpPr>
        <p:spPr>
          <a:xfrm>
            <a:off x="539552" y="1196752"/>
            <a:ext cx="4392488" cy="4293483"/>
          </a:xfrm>
          <a:prstGeom prst="rect">
            <a:avLst/>
          </a:prstGeom>
          <a:noFill/>
        </p:spPr>
        <p:txBody>
          <a:bodyPr wrap="square" rtlCol="0">
            <a:spAutoFit/>
          </a:bodyPr>
          <a:lstStyle/>
          <a:p>
            <a:r>
              <a:rPr lang="de-AT" dirty="0" smtClean="0"/>
              <a:t>SET ANGEBOTE</a:t>
            </a:r>
          </a:p>
          <a:p>
            <a:endParaRPr lang="de-AT" dirty="0"/>
          </a:p>
          <a:p>
            <a:r>
              <a:rPr lang="de-AT" dirty="0" err="1" smtClean="0"/>
              <a:t>AstroTrac</a:t>
            </a:r>
            <a:r>
              <a:rPr lang="de-AT" dirty="0" smtClean="0"/>
              <a:t> TT 320 Komplettpaket</a:t>
            </a:r>
            <a:endParaRPr lang="de-AT" dirty="0"/>
          </a:p>
          <a:p>
            <a:r>
              <a:rPr lang="de-AT" dirty="0"/>
              <a:t>€</a:t>
            </a:r>
            <a:r>
              <a:rPr lang="de-AT" dirty="0" smtClean="0"/>
              <a:t> 1.669,-</a:t>
            </a:r>
          </a:p>
          <a:p>
            <a:endParaRPr lang="de-AT" sz="1050" b="1" dirty="0" smtClean="0"/>
          </a:p>
          <a:p>
            <a:r>
              <a:rPr lang="de-AT" sz="1050" b="1" dirty="0" smtClean="0"/>
              <a:t>Neu</a:t>
            </a:r>
            <a:r>
              <a:rPr lang="de-AT" sz="1050" b="1" dirty="0"/>
              <a:t>! - Mit </a:t>
            </a:r>
            <a:r>
              <a:rPr lang="de-AT" sz="1050" b="1" dirty="0" err="1"/>
              <a:t>Autoguider-Anschluß</a:t>
            </a:r>
            <a:r>
              <a:rPr lang="de-AT" sz="1050" b="1" dirty="0"/>
              <a:t/>
            </a:r>
            <a:br>
              <a:rPr lang="de-AT" sz="1050" b="1" dirty="0"/>
            </a:br>
            <a:r>
              <a:rPr lang="de-AT" sz="1050" dirty="0"/>
              <a:t>Durch die Fähigkeit des neuen TT320X-AG erhalten Sie nun auch bei längeren Brennweiten stecknadelfeine Sternabbildungen. Er ist arbeitet mit den bekannten ST-4 kompatiblen </a:t>
            </a:r>
            <a:r>
              <a:rPr lang="de-AT" sz="1050" dirty="0" err="1"/>
              <a:t>Autoguidern</a:t>
            </a:r>
            <a:r>
              <a:rPr lang="de-AT" sz="1050" dirty="0"/>
              <a:t> wie SBIG SG-4, </a:t>
            </a:r>
            <a:r>
              <a:rPr lang="de-AT" sz="1050" dirty="0">
                <a:hlinkClick r:id="rId2"/>
              </a:rPr>
              <a:t>ALccd5</a:t>
            </a:r>
            <a:r>
              <a:rPr lang="de-AT" sz="1050" dirty="0"/>
              <a:t>, </a:t>
            </a:r>
            <a:r>
              <a:rPr lang="de-AT" sz="1050" dirty="0">
                <a:hlinkClick r:id="rId3"/>
              </a:rPr>
              <a:t>LVI </a:t>
            </a:r>
            <a:r>
              <a:rPr lang="de-AT" sz="1050" dirty="0" err="1">
                <a:hlinkClick r:id="rId3"/>
              </a:rPr>
              <a:t>SmartGuider</a:t>
            </a:r>
            <a:r>
              <a:rPr lang="de-AT" sz="1050" dirty="0"/>
              <a:t>, und mit populärer </a:t>
            </a:r>
            <a:r>
              <a:rPr lang="de-AT" sz="1050" dirty="0" err="1"/>
              <a:t>Autoguiding</a:t>
            </a:r>
            <a:r>
              <a:rPr lang="de-AT" sz="1050" dirty="0"/>
              <a:t> Software wie </a:t>
            </a:r>
            <a:r>
              <a:rPr lang="de-AT" sz="1050" dirty="0" err="1"/>
              <a:t>MaximDL</a:t>
            </a:r>
            <a:r>
              <a:rPr lang="de-AT" sz="1050" dirty="0"/>
              <a:t> und </a:t>
            </a:r>
            <a:r>
              <a:rPr lang="de-AT" sz="1050" dirty="0" err="1"/>
              <a:t>PhD</a:t>
            </a:r>
            <a:r>
              <a:rPr lang="de-AT" sz="1050" dirty="0"/>
              <a:t> problemlos zusammen</a:t>
            </a:r>
            <a:r>
              <a:rPr lang="de-AT" sz="1050" dirty="0" smtClean="0"/>
              <a:t>.</a:t>
            </a:r>
          </a:p>
          <a:p>
            <a:endParaRPr lang="de-AT" sz="1050" dirty="0" smtClean="0"/>
          </a:p>
          <a:p>
            <a:pPr marL="171450" indent="-171450">
              <a:buFont typeface="Arial" panose="020B0604020202020204" pitchFamily="34" charset="0"/>
              <a:buChar char="•"/>
            </a:pPr>
            <a:r>
              <a:rPr lang="de-AT" sz="1050" dirty="0" err="1"/>
              <a:t>Astrotrac</a:t>
            </a:r>
            <a:r>
              <a:rPr lang="de-AT" sz="1050" dirty="0"/>
              <a:t> </a:t>
            </a:r>
            <a:r>
              <a:rPr lang="de-AT" sz="1050" dirty="0">
                <a:hlinkClick r:id="rId4"/>
              </a:rPr>
              <a:t>TT 320X</a:t>
            </a:r>
            <a:endParaRPr lang="de-AT" sz="1050" dirty="0" smtClean="0"/>
          </a:p>
          <a:p>
            <a:pPr marL="171450" indent="-171450">
              <a:buFont typeface="Arial" panose="020B0604020202020204" pitchFamily="34" charset="0"/>
              <a:buChar char="•"/>
            </a:pPr>
            <a:r>
              <a:rPr lang="de-AT" sz="1050" dirty="0" smtClean="0"/>
              <a:t>Deklinationseinheit – macht aus der Tangentialnachführung eine vollwertige Montierung</a:t>
            </a:r>
          </a:p>
          <a:p>
            <a:pPr marL="171450" indent="-171450">
              <a:buFont typeface="Arial" panose="020B0604020202020204" pitchFamily="34" charset="0"/>
              <a:buChar char="•"/>
            </a:pPr>
            <a:r>
              <a:rPr lang="de-AT" sz="1050" dirty="0" smtClean="0"/>
              <a:t>Polhöhenwiege</a:t>
            </a:r>
          </a:p>
          <a:p>
            <a:pPr marL="171450" indent="-171450">
              <a:buFont typeface="Arial" panose="020B0604020202020204" pitchFamily="34" charset="0"/>
              <a:buChar char="•"/>
            </a:pPr>
            <a:r>
              <a:rPr lang="de-AT" sz="1050" dirty="0" smtClean="0"/>
              <a:t>Transporttasche</a:t>
            </a:r>
          </a:p>
          <a:p>
            <a:endParaRPr lang="de-AT" dirty="0"/>
          </a:p>
          <a:p>
            <a:endParaRPr lang="de-AT" dirty="0" smtClean="0"/>
          </a:p>
          <a:p>
            <a:endParaRPr lang="de-AT" dirty="0"/>
          </a:p>
        </p:txBody>
      </p:sp>
      <p:pic>
        <p:nvPicPr>
          <p:cNvPr id="1028" name="Picture 4" descr="Astrotr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229875"/>
            <a:ext cx="3295650" cy="49911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http://www.teleskop-express.de/shop/Bilder/shop/Astrotrac/ATSaeuleKompett/TH30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3093" y="1628800"/>
            <a:ext cx="1238250" cy="11239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Astrotrac TW3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343" y="2925051"/>
            <a:ext cx="1143000" cy="11906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Astrotrac TP306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2020" y="4797152"/>
            <a:ext cx="969323" cy="12560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6" name="Picture 8" descr="Astrotrac Tasch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5166518"/>
            <a:ext cx="2249835" cy="10544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strotrac TT320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3093" y="469800"/>
            <a:ext cx="1238250" cy="942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267744" y="5005414"/>
            <a:ext cx="2466642" cy="1215562"/>
            <a:chOff x="2962424" y="4478185"/>
            <a:chExt cx="2780074" cy="1584176"/>
          </a:xfrm>
        </p:grpSpPr>
        <p:pic>
          <p:nvPicPr>
            <p:cNvPr id="13" name="Picture 2" descr="http://www.teleskop-express.de/shop/Bilder/shop/Astrotrac/ATT320XAG/autoguiding-por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2424" y="4478185"/>
              <a:ext cx="2780074" cy="15841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2996125" y="5530013"/>
              <a:ext cx="1172822" cy="523220"/>
            </a:xfrm>
            <a:prstGeom prst="rect">
              <a:avLst/>
            </a:prstGeom>
            <a:noFill/>
          </p:spPr>
          <p:txBody>
            <a:bodyPr wrap="none" rtlCol="0">
              <a:spAutoFit/>
            </a:bodyPr>
            <a:lstStyle/>
            <a:p>
              <a:r>
                <a:rPr lang="de-AT" sz="1400" dirty="0" err="1" smtClean="0"/>
                <a:t>Autoguider</a:t>
              </a:r>
              <a:endParaRPr lang="de-AT" sz="1400" dirty="0" smtClean="0"/>
            </a:p>
            <a:p>
              <a:r>
                <a:rPr lang="de-AT" sz="1400" dirty="0" smtClean="0"/>
                <a:t>Anschluss</a:t>
              </a:r>
              <a:endParaRPr lang="de-AT" sz="1400" dirty="0"/>
            </a:p>
          </p:txBody>
        </p:sp>
      </p:grpSp>
    </p:spTree>
    <p:extLst>
      <p:ext uri="{BB962C8B-B14F-4D97-AF65-F5344CB8AC3E}">
        <p14:creationId xmlns:p14="http://schemas.microsoft.com/office/powerpoint/2010/main" val="1544773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61</a:t>
            </a:fld>
            <a:endParaRPr lang="de-DE" altLang="de-DE"/>
          </a:p>
        </p:txBody>
      </p:sp>
      <p:sp>
        <p:nvSpPr>
          <p:cNvPr id="3" name="Textfeld 2"/>
          <p:cNvSpPr txBox="1"/>
          <p:nvPr/>
        </p:nvSpPr>
        <p:spPr>
          <a:xfrm>
            <a:off x="539552" y="1196752"/>
            <a:ext cx="4392488" cy="4842351"/>
          </a:xfrm>
          <a:prstGeom prst="rect">
            <a:avLst/>
          </a:prstGeom>
          <a:noFill/>
        </p:spPr>
        <p:txBody>
          <a:bodyPr wrap="square" rtlCol="0">
            <a:spAutoFit/>
          </a:bodyPr>
          <a:lstStyle/>
          <a:p>
            <a:r>
              <a:rPr lang="de-AT" dirty="0"/>
              <a:t>SET ANGEBOTE</a:t>
            </a:r>
          </a:p>
          <a:p>
            <a:endParaRPr lang="de-AT" dirty="0" smtClean="0"/>
          </a:p>
          <a:p>
            <a:r>
              <a:rPr lang="de-AT" dirty="0" err="1" smtClean="0"/>
              <a:t>AstroTrac</a:t>
            </a:r>
            <a:r>
              <a:rPr lang="de-AT" dirty="0" smtClean="0"/>
              <a:t> </a:t>
            </a:r>
            <a:r>
              <a:rPr lang="de-AT" dirty="0" err="1"/>
              <a:t>Travelset</a:t>
            </a:r>
            <a:r>
              <a:rPr lang="de-AT" dirty="0"/>
              <a:t> Komplettpaket mit Polsucher, Stativ und Kugelkopf</a:t>
            </a:r>
          </a:p>
          <a:p>
            <a:r>
              <a:rPr lang="de-AT" dirty="0"/>
              <a:t>€</a:t>
            </a:r>
            <a:r>
              <a:rPr lang="de-AT" dirty="0" smtClean="0"/>
              <a:t> 719,-</a:t>
            </a:r>
          </a:p>
          <a:p>
            <a:r>
              <a:rPr lang="de-AT" sz="2800" baseline="-25000" dirty="0"/>
              <a:t> </a:t>
            </a:r>
            <a:endParaRPr lang="de-AT" dirty="0" smtClean="0"/>
          </a:p>
          <a:p>
            <a:r>
              <a:rPr lang="de-AT" sz="1400" dirty="0" smtClean="0"/>
              <a:t>Lieferumfang</a:t>
            </a:r>
            <a:r>
              <a:rPr lang="de-AT" sz="1400" dirty="0"/>
              <a:t>:</a:t>
            </a:r>
            <a:br>
              <a:rPr lang="de-AT" sz="1400" dirty="0"/>
            </a:br>
            <a:r>
              <a:rPr lang="de-AT" sz="1400" dirty="0"/>
              <a:t/>
            </a:r>
            <a:br>
              <a:rPr lang="de-AT" sz="1400" dirty="0"/>
            </a:br>
            <a:r>
              <a:rPr lang="de-AT" sz="1400" dirty="0"/>
              <a:t>- Die präzise Tangentialnachführung </a:t>
            </a:r>
            <a:r>
              <a:rPr lang="de-AT" sz="1400" dirty="0" err="1"/>
              <a:t>Astrotrac</a:t>
            </a:r>
            <a:r>
              <a:rPr lang="de-AT" sz="1400" dirty="0"/>
              <a:t> TT320X in der neuesten Version mit </a:t>
            </a:r>
            <a:r>
              <a:rPr lang="de-AT" sz="1400" dirty="0" err="1"/>
              <a:t>Autoguider</a:t>
            </a:r>
            <a:r>
              <a:rPr lang="de-AT" sz="1400" dirty="0"/>
              <a:t>-Schnittstelle</a:t>
            </a:r>
            <a:br>
              <a:rPr lang="de-AT" sz="1400" dirty="0"/>
            </a:br>
            <a:r>
              <a:rPr lang="de-AT" sz="1400" dirty="0"/>
              <a:t>- Den </a:t>
            </a:r>
            <a:r>
              <a:rPr lang="de-AT" sz="1400" dirty="0" err="1"/>
              <a:t>Astrotrac</a:t>
            </a:r>
            <a:r>
              <a:rPr lang="de-AT" sz="1400" dirty="0"/>
              <a:t> Polsucher</a:t>
            </a:r>
            <a:br>
              <a:rPr lang="de-AT" sz="1400" dirty="0"/>
            </a:br>
            <a:r>
              <a:rPr lang="de-AT" sz="1400" dirty="0"/>
              <a:t>- Den Kugelkopf PH29 für eine schnelle und verwindungssteife Ausrichtung der Kamera</a:t>
            </a:r>
            <a:br>
              <a:rPr lang="de-AT" sz="1400" dirty="0"/>
            </a:br>
            <a:r>
              <a:rPr lang="de-AT" sz="1400" dirty="0"/>
              <a:t>- Das leichte, aber belastbare Stativ Triton FQT inkl. Transporttasche</a:t>
            </a:r>
            <a:br>
              <a:rPr lang="de-AT" sz="1400" dirty="0"/>
            </a:br>
            <a:r>
              <a:rPr lang="de-AT" sz="1400" dirty="0"/>
              <a:t>- Ein Batteriepack, welches 8 Mignonzellen (AA) aufnimmt; dies ist ausreichend für eine ganze Nacht</a:t>
            </a:r>
            <a:r>
              <a:rPr lang="de-AT" sz="1400" dirty="0" smtClean="0"/>
              <a:t>.</a:t>
            </a:r>
            <a:endParaRPr lang="de-AT" dirty="0"/>
          </a:p>
        </p:txBody>
      </p:sp>
      <p:pic>
        <p:nvPicPr>
          <p:cNvPr id="7170" name="Picture 2" descr="Astrotrac Travel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07285"/>
            <a:ext cx="34290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472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62</a:t>
            </a:fld>
            <a:endParaRPr lang="de-DE" altLang="de-DE"/>
          </a:p>
        </p:txBody>
      </p:sp>
      <p:sp>
        <p:nvSpPr>
          <p:cNvPr id="3" name="Textfeld 2"/>
          <p:cNvSpPr txBox="1"/>
          <p:nvPr/>
        </p:nvSpPr>
        <p:spPr>
          <a:xfrm>
            <a:off x="539552" y="1196752"/>
            <a:ext cx="4392488" cy="4401205"/>
          </a:xfrm>
          <a:prstGeom prst="rect">
            <a:avLst/>
          </a:prstGeom>
          <a:noFill/>
        </p:spPr>
        <p:txBody>
          <a:bodyPr wrap="square" rtlCol="0">
            <a:spAutoFit/>
          </a:bodyPr>
          <a:lstStyle/>
          <a:p>
            <a:r>
              <a:rPr lang="de-AT" dirty="0"/>
              <a:t>SET ANGEBOTE</a:t>
            </a:r>
          </a:p>
          <a:p>
            <a:endParaRPr lang="de-AT" dirty="0"/>
          </a:p>
          <a:p>
            <a:r>
              <a:rPr lang="de-AT" dirty="0" smtClean="0"/>
              <a:t>Fornax10 </a:t>
            </a:r>
            <a:endParaRPr lang="de-AT" dirty="0"/>
          </a:p>
          <a:p>
            <a:r>
              <a:rPr lang="de-AT" dirty="0"/>
              <a:t>€</a:t>
            </a:r>
            <a:r>
              <a:rPr lang="de-AT" dirty="0" smtClean="0"/>
              <a:t> 869,-</a:t>
            </a:r>
          </a:p>
          <a:p>
            <a:endParaRPr lang="de-AT" dirty="0"/>
          </a:p>
          <a:p>
            <a:pPr marL="285750" indent="-285750">
              <a:buFont typeface="Arial" panose="020B0604020202020204" pitchFamily="34" charset="0"/>
              <a:buChar char="•"/>
            </a:pPr>
            <a:r>
              <a:rPr lang="de-AT" dirty="0"/>
              <a:t>Fornax-10 Radialarm mit </a:t>
            </a:r>
            <a:r>
              <a:rPr lang="de-AT" dirty="0" err="1"/>
              <a:t>UrsaMinor</a:t>
            </a:r>
            <a:r>
              <a:rPr lang="de-AT" dirty="0"/>
              <a:t> </a:t>
            </a:r>
            <a:r>
              <a:rPr lang="de-AT" dirty="0" smtClean="0"/>
              <a:t>Steuerung</a:t>
            </a:r>
          </a:p>
          <a:p>
            <a:pPr marL="285750" indent="-285750">
              <a:buFont typeface="Arial" panose="020B0604020202020204" pitchFamily="34" charset="0"/>
              <a:buChar char="•"/>
            </a:pPr>
            <a:r>
              <a:rPr lang="de-AT" dirty="0" smtClean="0"/>
              <a:t>Polhöhenwiege</a:t>
            </a:r>
          </a:p>
          <a:p>
            <a:pPr marL="285750" indent="-285750">
              <a:buFont typeface="Arial" panose="020B0604020202020204" pitchFamily="34" charset="0"/>
              <a:buChar char="•"/>
            </a:pPr>
            <a:r>
              <a:rPr lang="de-AT" dirty="0" smtClean="0"/>
              <a:t>Gegengewicht-Upgrade</a:t>
            </a:r>
          </a:p>
          <a:p>
            <a:pPr marL="285750" indent="-285750">
              <a:buFont typeface="Arial" panose="020B0604020202020204" pitchFamily="34" charset="0"/>
              <a:buChar char="•"/>
            </a:pPr>
            <a:r>
              <a:rPr lang="de-AT" dirty="0" err="1" smtClean="0"/>
              <a:t>Perunal</a:t>
            </a:r>
            <a:r>
              <a:rPr lang="de-AT" dirty="0" smtClean="0"/>
              <a:t> Kugelkopf</a:t>
            </a:r>
          </a:p>
          <a:p>
            <a:pPr marL="285750" indent="-285750">
              <a:buFont typeface="Arial" panose="020B0604020202020204" pitchFamily="34" charset="0"/>
              <a:buChar char="•"/>
            </a:pPr>
            <a:r>
              <a:rPr lang="de-AT" dirty="0" err="1" smtClean="0"/>
              <a:t>Polarscope</a:t>
            </a:r>
            <a:endParaRPr lang="de-AT" dirty="0" smtClean="0"/>
          </a:p>
          <a:p>
            <a:pPr marL="285750" indent="-285750">
              <a:buFont typeface="Arial" panose="020B0604020202020204" pitchFamily="34" charset="0"/>
              <a:buChar char="•"/>
            </a:pPr>
            <a:r>
              <a:rPr lang="de-AT" dirty="0" err="1" smtClean="0"/>
              <a:t>Alutripod</a:t>
            </a:r>
            <a:endParaRPr lang="de-AT" dirty="0" smtClean="0"/>
          </a:p>
          <a:p>
            <a:pPr marL="285750" indent="-285750">
              <a:buFont typeface="Arial" panose="020B0604020202020204" pitchFamily="34" charset="0"/>
              <a:buChar char="•"/>
            </a:pPr>
            <a:r>
              <a:rPr lang="de-AT" dirty="0" smtClean="0"/>
              <a:t>Netzkabel</a:t>
            </a:r>
            <a:endParaRPr lang="de-AT" dirty="0"/>
          </a:p>
          <a:p>
            <a:endParaRPr lang="de-AT" dirty="0" smtClean="0"/>
          </a:p>
          <a:p>
            <a:r>
              <a:rPr lang="de-AT" sz="2800" baseline="-25000" dirty="0"/>
              <a:t> </a:t>
            </a:r>
            <a:endParaRPr lang="de-AT" dirty="0"/>
          </a:p>
        </p:txBody>
      </p:sp>
      <p:pic>
        <p:nvPicPr>
          <p:cNvPr id="10242" name="Picture 2" descr="Forna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822" y="1844824"/>
            <a:ext cx="3699008" cy="437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4415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63</a:t>
            </a:fld>
            <a:endParaRPr lang="de-DE" altLang="de-DE"/>
          </a:p>
        </p:txBody>
      </p:sp>
      <p:sp>
        <p:nvSpPr>
          <p:cNvPr id="3" name="Textfeld 2"/>
          <p:cNvSpPr txBox="1"/>
          <p:nvPr/>
        </p:nvSpPr>
        <p:spPr>
          <a:xfrm>
            <a:off x="539552" y="1196752"/>
            <a:ext cx="4680520" cy="2523768"/>
          </a:xfrm>
          <a:prstGeom prst="rect">
            <a:avLst/>
          </a:prstGeom>
          <a:noFill/>
        </p:spPr>
        <p:txBody>
          <a:bodyPr wrap="square" rtlCol="0">
            <a:spAutoFit/>
          </a:bodyPr>
          <a:lstStyle/>
          <a:p>
            <a:r>
              <a:rPr lang="de-AT" dirty="0"/>
              <a:t>SET ANGEBOTE</a:t>
            </a:r>
          </a:p>
          <a:p>
            <a:endParaRPr lang="de-AT" dirty="0" smtClean="0"/>
          </a:p>
          <a:p>
            <a:r>
              <a:rPr lang="de-AT" dirty="0"/>
              <a:t>VIXEN </a:t>
            </a:r>
            <a:r>
              <a:rPr lang="de-AT" dirty="0" err="1"/>
              <a:t>Polarie</a:t>
            </a:r>
            <a:r>
              <a:rPr lang="de-AT" dirty="0"/>
              <a:t> </a:t>
            </a:r>
            <a:endParaRPr lang="de-AT" dirty="0" smtClean="0"/>
          </a:p>
          <a:p>
            <a:r>
              <a:rPr lang="de-AT" sz="1400" dirty="0" smtClean="0"/>
              <a:t>€ 591,-</a:t>
            </a:r>
          </a:p>
          <a:p>
            <a:endParaRPr lang="de-AT" dirty="0"/>
          </a:p>
          <a:p>
            <a:r>
              <a:rPr lang="de-AT" dirty="0" err="1" smtClean="0"/>
              <a:t>Polarscope</a:t>
            </a:r>
            <a:r>
              <a:rPr lang="de-AT" dirty="0" smtClean="0"/>
              <a:t> </a:t>
            </a:r>
            <a:r>
              <a:rPr lang="de-AT" dirty="0"/>
              <a:t>mit </a:t>
            </a:r>
            <a:r>
              <a:rPr lang="de-AT" dirty="0" err="1"/>
              <a:t>Lacerta</a:t>
            </a:r>
            <a:r>
              <a:rPr lang="de-AT" dirty="0"/>
              <a:t> Off Axis </a:t>
            </a:r>
            <a:r>
              <a:rPr lang="de-AT" dirty="0" smtClean="0"/>
              <a:t>Halterung</a:t>
            </a:r>
          </a:p>
          <a:p>
            <a:r>
              <a:rPr lang="de-AT" dirty="0" smtClean="0"/>
              <a:t>AZ3 </a:t>
            </a:r>
            <a:r>
              <a:rPr lang="de-AT" dirty="0"/>
              <a:t>mit Fotoaufsatz für </a:t>
            </a:r>
            <a:r>
              <a:rPr lang="de-AT" dirty="0" smtClean="0"/>
              <a:t>Poleinstellung</a:t>
            </a:r>
          </a:p>
          <a:p>
            <a:r>
              <a:rPr lang="de-AT" dirty="0" smtClean="0"/>
              <a:t>Lac2D </a:t>
            </a:r>
            <a:r>
              <a:rPr lang="de-AT" dirty="0"/>
              <a:t>Kamerahalterung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535613"/>
            <a:ext cx="3381319" cy="4701299"/>
          </a:xfrm>
          <a:prstGeom prst="rect">
            <a:avLst/>
          </a:prstGeom>
        </p:spPr>
      </p:pic>
    </p:spTree>
    <p:extLst>
      <p:ext uri="{BB962C8B-B14F-4D97-AF65-F5344CB8AC3E}">
        <p14:creationId xmlns:p14="http://schemas.microsoft.com/office/powerpoint/2010/main" val="4082973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64</a:t>
            </a:fld>
            <a:endParaRPr lang="de-DE" altLang="de-DE"/>
          </a:p>
        </p:txBody>
      </p:sp>
      <p:sp>
        <p:nvSpPr>
          <p:cNvPr id="3" name="Textfeld 2"/>
          <p:cNvSpPr txBox="1"/>
          <p:nvPr/>
        </p:nvSpPr>
        <p:spPr>
          <a:xfrm>
            <a:off x="539552" y="1196752"/>
            <a:ext cx="3528392" cy="4001095"/>
          </a:xfrm>
          <a:prstGeom prst="rect">
            <a:avLst/>
          </a:prstGeom>
          <a:noFill/>
        </p:spPr>
        <p:txBody>
          <a:bodyPr wrap="square" rtlCol="0">
            <a:spAutoFit/>
          </a:bodyPr>
          <a:lstStyle/>
          <a:p>
            <a:r>
              <a:rPr lang="de-AT" dirty="0"/>
              <a:t>SET ANGEBOTE</a:t>
            </a:r>
          </a:p>
          <a:p>
            <a:endParaRPr lang="de-AT" dirty="0" smtClean="0"/>
          </a:p>
          <a:p>
            <a:r>
              <a:rPr lang="de-AT" dirty="0"/>
              <a:t>Star </a:t>
            </a:r>
            <a:r>
              <a:rPr lang="de-AT" dirty="0" err="1"/>
              <a:t>Adventurer</a:t>
            </a:r>
            <a:r>
              <a:rPr lang="de-AT" dirty="0"/>
              <a:t> Spezial Reise-Set </a:t>
            </a:r>
            <a:r>
              <a:rPr lang="de-AT" dirty="0" smtClean="0"/>
              <a:t>No.1</a:t>
            </a:r>
          </a:p>
          <a:p>
            <a:r>
              <a:rPr lang="de-AT" sz="1400" dirty="0" smtClean="0"/>
              <a:t>€ 299,- </a:t>
            </a:r>
          </a:p>
          <a:p>
            <a:endParaRPr lang="de-AT" dirty="0"/>
          </a:p>
          <a:p>
            <a:r>
              <a:rPr lang="de-AT" sz="1600" dirty="0" smtClean="0"/>
              <a:t>Kopf</a:t>
            </a:r>
          </a:p>
          <a:p>
            <a:r>
              <a:rPr lang="de-AT" sz="1600" dirty="0" err="1" smtClean="0"/>
              <a:t>Prismenschiene</a:t>
            </a:r>
            <a:r>
              <a:rPr lang="de-AT" sz="1600" dirty="0" smtClean="0"/>
              <a:t> </a:t>
            </a:r>
            <a:r>
              <a:rPr lang="de-AT" sz="1600" dirty="0"/>
              <a:t>mit </a:t>
            </a:r>
            <a:r>
              <a:rPr lang="de-AT" sz="1600" dirty="0" smtClean="0"/>
              <a:t>DEC-Einheit</a:t>
            </a:r>
          </a:p>
          <a:p>
            <a:r>
              <a:rPr lang="de-AT" sz="1600" dirty="0" smtClean="0"/>
              <a:t>Elektronik </a:t>
            </a:r>
            <a:r>
              <a:rPr lang="de-AT" sz="1600" dirty="0"/>
              <a:t>mit </a:t>
            </a:r>
            <a:r>
              <a:rPr lang="de-AT" sz="1600" dirty="0" err="1" smtClean="0"/>
              <a:t>Autoguidereingang</a:t>
            </a:r>
            <a:r>
              <a:rPr lang="de-AT" sz="1600" dirty="0" smtClean="0"/>
              <a:t> </a:t>
            </a:r>
            <a:r>
              <a:rPr lang="de-AT" sz="1600" dirty="0" err="1" smtClean="0"/>
              <a:t>Polarscope</a:t>
            </a:r>
            <a:endParaRPr lang="de-AT" sz="1600" dirty="0" smtClean="0"/>
          </a:p>
          <a:p>
            <a:r>
              <a:rPr lang="de-AT" sz="1600" dirty="0" err="1" smtClean="0"/>
              <a:t>Polarscope</a:t>
            </a:r>
            <a:r>
              <a:rPr lang="de-AT" sz="1600" dirty="0" smtClean="0"/>
              <a:t>-Beleuchtung</a:t>
            </a:r>
          </a:p>
          <a:p>
            <a:r>
              <a:rPr lang="de-AT" sz="1600" dirty="0" smtClean="0"/>
              <a:t>Polhöhenwiege</a:t>
            </a:r>
          </a:p>
          <a:p>
            <a:endParaRPr lang="de-AT" sz="1600" dirty="0"/>
          </a:p>
          <a:p>
            <a:r>
              <a:rPr lang="de-AT" sz="1600" dirty="0" smtClean="0"/>
              <a:t>Foren: links</a:t>
            </a:r>
          </a:p>
          <a:p>
            <a:endParaRPr lang="de-AT" dirty="0"/>
          </a:p>
        </p:txBody>
      </p:sp>
      <p:pic>
        <p:nvPicPr>
          <p:cNvPr id="12290" name="Picture 2" descr="Star Adventurer Reisemontie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633" y="1196752"/>
            <a:ext cx="4688731" cy="498961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tar Adventurer Reisemontier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349" y="4599606"/>
            <a:ext cx="1556222" cy="159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856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65</a:t>
            </a:fld>
            <a:endParaRPr lang="de-DE" altLang="de-DE"/>
          </a:p>
        </p:txBody>
      </p:sp>
      <p:sp>
        <p:nvSpPr>
          <p:cNvPr id="4" name="Textfeld 3"/>
          <p:cNvSpPr txBox="1"/>
          <p:nvPr/>
        </p:nvSpPr>
        <p:spPr>
          <a:xfrm>
            <a:off x="720000" y="1080000"/>
            <a:ext cx="4897366" cy="923330"/>
          </a:xfrm>
          <a:prstGeom prst="rect">
            <a:avLst/>
          </a:prstGeom>
          <a:noFill/>
        </p:spPr>
        <p:txBody>
          <a:bodyPr wrap="none" rtlCol="0">
            <a:spAutoFit/>
          </a:bodyPr>
          <a:lstStyle/>
          <a:p>
            <a:r>
              <a:rPr lang="de-AT" dirty="0" smtClean="0"/>
              <a:t>Vergleichstest   ( </a:t>
            </a:r>
            <a:r>
              <a:rPr lang="de-AT" dirty="0" smtClean="0">
                <a:hlinkClick r:id="rId3"/>
              </a:rPr>
              <a:t>Vollständiger Bericht</a:t>
            </a:r>
            <a:r>
              <a:rPr lang="de-AT" dirty="0" smtClean="0"/>
              <a:t>) </a:t>
            </a:r>
          </a:p>
          <a:p>
            <a:endParaRPr lang="de-AT" dirty="0"/>
          </a:p>
          <a:p>
            <a:endParaRPr lang="de-AT"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852644"/>
            <a:ext cx="6843043" cy="428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0211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66</a:t>
            </a:fld>
            <a:endParaRPr lang="de-DE" altLang="de-DE"/>
          </a:p>
        </p:txBody>
      </p:sp>
      <p:sp>
        <p:nvSpPr>
          <p:cNvPr id="4" name="Textfeld 3"/>
          <p:cNvSpPr txBox="1"/>
          <p:nvPr/>
        </p:nvSpPr>
        <p:spPr>
          <a:xfrm>
            <a:off x="720000" y="1080000"/>
            <a:ext cx="1630575" cy="369332"/>
          </a:xfrm>
          <a:prstGeom prst="rect">
            <a:avLst/>
          </a:prstGeom>
          <a:noFill/>
        </p:spPr>
        <p:txBody>
          <a:bodyPr wrap="none" rtlCol="0">
            <a:spAutoFit/>
          </a:bodyPr>
          <a:lstStyle/>
          <a:p>
            <a:r>
              <a:rPr lang="de-AT" dirty="0" smtClean="0"/>
              <a:t>Bildbeispiele</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106" y="2564904"/>
            <a:ext cx="4746467" cy="355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20000" y="2060104"/>
            <a:ext cx="3291286" cy="3293209"/>
          </a:xfrm>
          <a:prstGeom prst="rect">
            <a:avLst/>
          </a:prstGeom>
          <a:noFill/>
        </p:spPr>
        <p:txBody>
          <a:bodyPr wrap="none" rtlCol="0">
            <a:spAutoFit/>
          </a:bodyPr>
          <a:lstStyle/>
          <a:p>
            <a:r>
              <a:rPr lang="de-AT" sz="1600" dirty="0" err="1"/>
              <a:t>Polarie</a:t>
            </a:r>
            <a:r>
              <a:rPr lang="de-AT" sz="1600" dirty="0"/>
              <a:t> mit </a:t>
            </a:r>
          </a:p>
          <a:p>
            <a:r>
              <a:rPr lang="de-AT" sz="1600" dirty="0" err="1"/>
              <a:t>Polarscope</a:t>
            </a:r>
            <a:r>
              <a:rPr lang="de-AT" sz="1600" dirty="0"/>
              <a:t> v. Teleskop Austria</a:t>
            </a:r>
          </a:p>
          <a:p>
            <a:endParaRPr lang="de-AT" sz="1600" dirty="0"/>
          </a:p>
          <a:p>
            <a:r>
              <a:rPr lang="de-AT" sz="1600" dirty="0"/>
              <a:t>Standard Fotostativ</a:t>
            </a:r>
          </a:p>
          <a:p>
            <a:r>
              <a:rPr lang="de-AT" sz="1600" dirty="0" err="1"/>
              <a:t>Getriebeneiger</a:t>
            </a:r>
            <a:endParaRPr lang="de-AT" sz="1600" dirty="0"/>
          </a:p>
          <a:p>
            <a:endParaRPr lang="de-AT" sz="1600" dirty="0"/>
          </a:p>
          <a:p>
            <a:r>
              <a:rPr lang="de-AT" sz="1600" dirty="0"/>
              <a:t>billiger Kugelkopf</a:t>
            </a:r>
          </a:p>
          <a:p>
            <a:endParaRPr lang="de-AT" sz="1600" dirty="0"/>
          </a:p>
          <a:p>
            <a:endParaRPr lang="de-AT" sz="1600" dirty="0"/>
          </a:p>
          <a:p>
            <a:r>
              <a:rPr lang="de-AT" sz="1600" dirty="0"/>
              <a:t>Canon 6D</a:t>
            </a:r>
          </a:p>
          <a:p>
            <a:r>
              <a:rPr lang="de-AT" sz="1600" dirty="0"/>
              <a:t>Canon EF 100mm Makro</a:t>
            </a:r>
          </a:p>
          <a:p>
            <a:r>
              <a:rPr lang="de-AT" sz="1600" dirty="0" smtClean="0"/>
              <a:t>Einzelbild </a:t>
            </a:r>
            <a:r>
              <a:rPr lang="de-AT" sz="1600" dirty="0"/>
              <a:t>19min</a:t>
            </a:r>
          </a:p>
          <a:p>
            <a:r>
              <a:rPr lang="de-AT" sz="1600" dirty="0" smtClean="0"/>
              <a:t>Zentrum  </a:t>
            </a:r>
            <a:r>
              <a:rPr lang="de-AT" sz="1600" dirty="0"/>
              <a:t>600%</a:t>
            </a:r>
          </a:p>
        </p:txBody>
      </p:sp>
      <p:pic>
        <p:nvPicPr>
          <p:cNvPr id="16388" name="Picture 4" descr="http://www.teleskop-austria.at/bild/mont-polarie-v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524" y="1054735"/>
            <a:ext cx="2618048" cy="183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045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67</a:t>
            </a:fld>
            <a:endParaRPr lang="de-DE" altLang="de-DE"/>
          </a:p>
        </p:txBody>
      </p:sp>
      <p:sp>
        <p:nvSpPr>
          <p:cNvPr id="4" name="Textfeld 3"/>
          <p:cNvSpPr txBox="1"/>
          <p:nvPr/>
        </p:nvSpPr>
        <p:spPr>
          <a:xfrm>
            <a:off x="720000" y="1080000"/>
            <a:ext cx="1630575" cy="369332"/>
          </a:xfrm>
          <a:prstGeom prst="rect">
            <a:avLst/>
          </a:prstGeom>
          <a:noFill/>
        </p:spPr>
        <p:txBody>
          <a:bodyPr wrap="none" rtlCol="0">
            <a:spAutoFit/>
          </a:bodyPr>
          <a:lstStyle/>
          <a:p>
            <a:r>
              <a:rPr lang="de-AT" dirty="0" smtClean="0"/>
              <a:t>Bildbeispiele</a:t>
            </a:r>
          </a:p>
        </p:txBody>
      </p:sp>
      <p:sp>
        <p:nvSpPr>
          <p:cNvPr id="5" name="Textfeld 4"/>
          <p:cNvSpPr txBox="1"/>
          <p:nvPr/>
        </p:nvSpPr>
        <p:spPr>
          <a:xfrm>
            <a:off x="720000" y="2060104"/>
            <a:ext cx="3312125" cy="3785652"/>
          </a:xfrm>
          <a:prstGeom prst="rect">
            <a:avLst/>
          </a:prstGeom>
          <a:noFill/>
        </p:spPr>
        <p:txBody>
          <a:bodyPr wrap="none" rtlCol="0">
            <a:spAutoFit/>
          </a:bodyPr>
          <a:lstStyle/>
          <a:p>
            <a:r>
              <a:rPr lang="de-AT" sz="1600" dirty="0" smtClean="0"/>
              <a:t>Setup: </a:t>
            </a:r>
          </a:p>
          <a:p>
            <a:endParaRPr lang="de-AT" sz="1600" dirty="0"/>
          </a:p>
          <a:p>
            <a:r>
              <a:rPr lang="de-AT" sz="1600" dirty="0" err="1" smtClean="0"/>
              <a:t>Polarie</a:t>
            </a:r>
            <a:r>
              <a:rPr lang="de-AT" sz="1600" dirty="0" smtClean="0"/>
              <a:t> mit </a:t>
            </a:r>
          </a:p>
          <a:p>
            <a:r>
              <a:rPr lang="de-AT" sz="1600" dirty="0"/>
              <a:t>mit </a:t>
            </a:r>
            <a:r>
              <a:rPr lang="de-AT" sz="1600" dirty="0" err="1"/>
              <a:t>Lacerta</a:t>
            </a:r>
            <a:r>
              <a:rPr lang="de-AT" sz="1600" dirty="0"/>
              <a:t> Off Axis </a:t>
            </a:r>
            <a:r>
              <a:rPr lang="de-AT" sz="1600" dirty="0" smtClean="0"/>
              <a:t>Halterung</a:t>
            </a:r>
          </a:p>
          <a:p>
            <a:endParaRPr lang="de-AT" sz="1600" dirty="0" smtClean="0"/>
          </a:p>
          <a:p>
            <a:r>
              <a:rPr lang="de-AT" sz="1600" dirty="0" smtClean="0"/>
              <a:t>Standard Fotostativ</a:t>
            </a:r>
          </a:p>
          <a:p>
            <a:r>
              <a:rPr lang="de-AT" sz="1600" dirty="0" err="1" smtClean="0"/>
              <a:t>Getriebeneiger</a:t>
            </a:r>
            <a:endParaRPr lang="de-AT" sz="1600" dirty="0" smtClean="0"/>
          </a:p>
          <a:p>
            <a:endParaRPr lang="de-AT" sz="1600" dirty="0" smtClean="0"/>
          </a:p>
          <a:p>
            <a:r>
              <a:rPr lang="de-AT" sz="1600" dirty="0"/>
              <a:t>b</a:t>
            </a:r>
            <a:r>
              <a:rPr lang="de-AT" sz="1600" dirty="0" smtClean="0"/>
              <a:t>illiger Kugelkopf</a:t>
            </a:r>
          </a:p>
          <a:p>
            <a:endParaRPr lang="de-AT" sz="1600" dirty="0" smtClean="0"/>
          </a:p>
          <a:p>
            <a:endParaRPr lang="de-AT" sz="1600" dirty="0"/>
          </a:p>
          <a:p>
            <a:r>
              <a:rPr lang="de-AT" sz="1600" dirty="0" smtClean="0"/>
              <a:t>Canon 6D</a:t>
            </a:r>
          </a:p>
          <a:p>
            <a:r>
              <a:rPr lang="de-AT" sz="1600" dirty="0" smtClean="0"/>
              <a:t>Canon EF 100mm Makro</a:t>
            </a:r>
          </a:p>
          <a:p>
            <a:r>
              <a:rPr lang="de-AT" sz="1600" dirty="0" smtClean="0"/>
              <a:t>Einzelbild 19min</a:t>
            </a:r>
          </a:p>
          <a:p>
            <a:r>
              <a:rPr lang="de-AT" sz="1600" dirty="0" smtClean="0"/>
              <a:t>Ecken  600%</a:t>
            </a:r>
            <a:endParaRPr lang="de-AT" sz="16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764769"/>
            <a:ext cx="4508921" cy="453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2017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68</a:t>
            </a:fld>
            <a:endParaRPr lang="de-DE" altLang="de-DE"/>
          </a:p>
        </p:txBody>
      </p:sp>
      <p:sp>
        <p:nvSpPr>
          <p:cNvPr id="4" name="Textfeld 3"/>
          <p:cNvSpPr txBox="1"/>
          <p:nvPr/>
        </p:nvSpPr>
        <p:spPr>
          <a:xfrm>
            <a:off x="720000" y="1080000"/>
            <a:ext cx="7308384" cy="3539430"/>
          </a:xfrm>
          <a:prstGeom prst="rect">
            <a:avLst/>
          </a:prstGeom>
          <a:noFill/>
        </p:spPr>
        <p:txBody>
          <a:bodyPr wrap="square" rtlCol="0">
            <a:spAutoFit/>
          </a:bodyPr>
          <a:lstStyle/>
          <a:p>
            <a:r>
              <a:rPr lang="de-AT" sz="1400" dirty="0" smtClean="0"/>
              <a:t>FAZIT</a:t>
            </a:r>
          </a:p>
          <a:p>
            <a:endParaRPr lang="de-AT" sz="1400" dirty="0"/>
          </a:p>
          <a:p>
            <a:r>
              <a:rPr lang="de-AT" sz="1400" dirty="0" smtClean="0"/>
              <a:t>Wichtige Frage vo</a:t>
            </a:r>
            <a:r>
              <a:rPr lang="de-AT" sz="1400" dirty="0" smtClean="0"/>
              <a:t>r einer Anschaffung - w</a:t>
            </a:r>
            <a:r>
              <a:rPr lang="de-AT" sz="1400" dirty="0" smtClean="0"/>
              <a:t>elche Kategorie betrifft mich</a:t>
            </a:r>
            <a:endParaRPr lang="de-AT" sz="1400" dirty="0" smtClean="0"/>
          </a:p>
          <a:p>
            <a:endParaRPr lang="de-AT" sz="1400" dirty="0"/>
          </a:p>
          <a:p>
            <a:endParaRPr lang="de-AT" sz="1400" dirty="0"/>
          </a:p>
          <a:p>
            <a:endParaRPr lang="de-AT" sz="1400" dirty="0"/>
          </a:p>
          <a:p>
            <a:r>
              <a:rPr lang="de-AT" sz="1400" dirty="0" smtClean="0"/>
              <a:t>Bei </a:t>
            </a:r>
            <a:r>
              <a:rPr lang="de-AT" sz="1400" dirty="0" smtClean="0"/>
              <a:t>den von mir verwendeten Reisemontierungen gilt:</a:t>
            </a:r>
          </a:p>
          <a:p>
            <a:r>
              <a:rPr lang="de-AT" sz="1400" dirty="0" smtClean="0"/>
              <a:t> </a:t>
            </a:r>
          </a:p>
          <a:p>
            <a:r>
              <a:rPr lang="de-AT" sz="1400" dirty="0" smtClean="0"/>
              <a:t>Mechanische Nachführungenauigkeit </a:t>
            </a:r>
            <a:r>
              <a:rPr lang="de-AT" sz="1400" dirty="0" smtClean="0"/>
              <a:t>– nicht das </a:t>
            </a:r>
            <a:r>
              <a:rPr lang="de-AT" sz="1400" dirty="0"/>
              <a:t>K</a:t>
            </a:r>
            <a:r>
              <a:rPr lang="de-AT" sz="1400" dirty="0" smtClean="0"/>
              <a:t>riterium</a:t>
            </a:r>
            <a:endParaRPr lang="de-AT" sz="1400" dirty="0" smtClean="0"/>
          </a:p>
          <a:p>
            <a:r>
              <a:rPr lang="de-AT" sz="1400" dirty="0" err="1" smtClean="0"/>
              <a:t>Polarie</a:t>
            </a:r>
            <a:r>
              <a:rPr lang="de-AT" sz="1400" dirty="0" smtClean="0"/>
              <a:t> </a:t>
            </a:r>
            <a:r>
              <a:rPr lang="de-AT" sz="1400" dirty="0" smtClean="0"/>
              <a:t>-  überraschend </a:t>
            </a:r>
            <a:r>
              <a:rPr lang="de-AT" sz="1400" dirty="0" smtClean="0"/>
              <a:t>gute Nachführung</a:t>
            </a:r>
          </a:p>
          <a:p>
            <a:r>
              <a:rPr lang="de-AT" sz="1400" dirty="0" smtClean="0"/>
              <a:t>Bei </a:t>
            </a:r>
            <a:r>
              <a:rPr lang="de-AT" sz="1400" dirty="0" err="1" smtClean="0"/>
              <a:t>Fornax</a:t>
            </a:r>
            <a:r>
              <a:rPr lang="de-AT" sz="1400" dirty="0" smtClean="0"/>
              <a:t> </a:t>
            </a:r>
            <a:r>
              <a:rPr lang="de-AT" sz="1400" dirty="0" smtClean="0"/>
              <a:t>- zu erwarten, da langer Hebelarm</a:t>
            </a:r>
          </a:p>
          <a:p>
            <a:endParaRPr lang="de-AT" sz="1400" dirty="0"/>
          </a:p>
          <a:p>
            <a:r>
              <a:rPr lang="de-AT" sz="1400" dirty="0" smtClean="0"/>
              <a:t>Aussichten:</a:t>
            </a:r>
          </a:p>
          <a:p>
            <a:endParaRPr lang="de-AT" sz="1400" dirty="0"/>
          </a:p>
          <a:p>
            <a:r>
              <a:rPr lang="de-AT" sz="1400" dirty="0" smtClean="0"/>
              <a:t>Star </a:t>
            </a:r>
            <a:r>
              <a:rPr lang="de-AT" sz="1400" dirty="0" err="1" smtClean="0"/>
              <a:t>Adventure</a:t>
            </a:r>
            <a:endParaRPr lang="de-AT" sz="1400" dirty="0"/>
          </a:p>
          <a:p>
            <a:endParaRPr lang="de-AT" sz="1400" dirty="0" smtClean="0"/>
          </a:p>
        </p:txBody>
      </p:sp>
    </p:spTree>
    <p:extLst>
      <p:ext uri="{BB962C8B-B14F-4D97-AF65-F5344CB8AC3E}">
        <p14:creationId xmlns:p14="http://schemas.microsoft.com/office/powerpoint/2010/main" val="428493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7</a:t>
            </a:fld>
            <a:endParaRPr lang="de-DE" altLang="de-DE"/>
          </a:p>
        </p:txBody>
      </p:sp>
      <p:sp>
        <p:nvSpPr>
          <p:cNvPr id="3" name="Textfeld 2"/>
          <p:cNvSpPr txBox="1"/>
          <p:nvPr/>
        </p:nvSpPr>
        <p:spPr>
          <a:xfrm>
            <a:off x="539552" y="1196752"/>
            <a:ext cx="2962799" cy="1138773"/>
          </a:xfrm>
          <a:prstGeom prst="rect">
            <a:avLst/>
          </a:prstGeom>
          <a:noFill/>
        </p:spPr>
        <p:txBody>
          <a:bodyPr wrap="none" rtlCol="0">
            <a:spAutoFit/>
          </a:bodyPr>
          <a:lstStyle/>
          <a:p>
            <a:r>
              <a:rPr lang="de-AT" dirty="0" err="1"/>
              <a:t>u</a:t>
            </a:r>
            <a:r>
              <a:rPr lang="de-AT" dirty="0" err="1" smtClean="0"/>
              <a:t>nitec</a:t>
            </a:r>
            <a:r>
              <a:rPr lang="de-AT" dirty="0" smtClean="0"/>
              <a:t> SWAT-200</a:t>
            </a:r>
          </a:p>
          <a:p>
            <a:endParaRPr lang="de-AT" dirty="0"/>
          </a:p>
          <a:p>
            <a:r>
              <a:rPr lang="de-AT" sz="1400" dirty="0"/>
              <a:t>US</a:t>
            </a:r>
            <a:r>
              <a:rPr lang="de-AT" sz="1400" dirty="0" smtClean="0"/>
              <a:t>$ 1,000 </a:t>
            </a:r>
            <a:r>
              <a:rPr lang="de-AT" sz="1400" dirty="0"/>
              <a:t>- 6 </a:t>
            </a:r>
            <a:r>
              <a:rPr lang="de-AT" sz="1400" dirty="0" err="1"/>
              <a:t>track</a:t>
            </a:r>
            <a:r>
              <a:rPr lang="de-AT" sz="1400" dirty="0"/>
              <a:t>/</a:t>
            </a:r>
            <a:r>
              <a:rPr lang="de-AT" sz="1400" dirty="0" err="1"/>
              <a:t>pan</a:t>
            </a:r>
            <a:r>
              <a:rPr lang="de-AT" sz="1400" dirty="0"/>
              <a:t> </a:t>
            </a:r>
            <a:r>
              <a:rPr lang="de-AT" sz="1400" dirty="0" err="1"/>
              <a:t>rates</a:t>
            </a:r>
            <a:r>
              <a:rPr lang="de-AT" sz="1400" dirty="0"/>
              <a:t> </a:t>
            </a:r>
            <a:endParaRPr lang="de-AT" sz="1400" dirty="0" smtClean="0"/>
          </a:p>
          <a:p>
            <a:endParaRPr lang="de-AT" dirty="0" smtClean="0"/>
          </a:p>
        </p:txBody>
      </p:sp>
      <p:pic>
        <p:nvPicPr>
          <p:cNvPr id="12290" name="Picture 2" descr="http://www.unitec.jp.net/images/swat350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893724"/>
            <a:ext cx="4650135" cy="334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6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8</a:t>
            </a:fld>
            <a:endParaRPr lang="de-DE" altLang="de-DE"/>
          </a:p>
        </p:txBody>
      </p:sp>
      <p:sp>
        <p:nvSpPr>
          <p:cNvPr id="3" name="Textfeld 2"/>
          <p:cNvSpPr txBox="1"/>
          <p:nvPr/>
        </p:nvSpPr>
        <p:spPr>
          <a:xfrm>
            <a:off x="539552" y="1196752"/>
            <a:ext cx="2145908" cy="1138773"/>
          </a:xfrm>
          <a:prstGeom prst="rect">
            <a:avLst/>
          </a:prstGeom>
          <a:noFill/>
        </p:spPr>
        <p:txBody>
          <a:bodyPr wrap="none" rtlCol="0">
            <a:spAutoFit/>
          </a:bodyPr>
          <a:lstStyle/>
          <a:p>
            <a:r>
              <a:rPr lang="de-AT" dirty="0" err="1" smtClean="0"/>
              <a:t>AstroTrac</a:t>
            </a:r>
            <a:r>
              <a:rPr lang="de-AT" dirty="0" smtClean="0"/>
              <a:t> TT 320</a:t>
            </a:r>
          </a:p>
          <a:p>
            <a:endParaRPr lang="de-AT" dirty="0"/>
          </a:p>
          <a:p>
            <a:r>
              <a:rPr lang="de-AT" sz="1400" dirty="0" smtClean="0"/>
              <a:t>€493,- </a:t>
            </a:r>
          </a:p>
          <a:p>
            <a:endParaRPr lang="de-AT" dirty="0"/>
          </a:p>
        </p:txBody>
      </p:sp>
      <p:pic>
        <p:nvPicPr>
          <p:cNvPr id="10242" name="Picture 2" descr="http://www.robertreeves.com/astrotra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340768"/>
            <a:ext cx="3233936" cy="485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5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FFBB6B19-CAC9-4B3C-9B15-EC8629C53665}" type="slidenum">
              <a:rPr lang="de-DE" altLang="de-DE" smtClean="0"/>
              <a:pPr/>
              <a:t>9</a:t>
            </a:fld>
            <a:endParaRPr lang="de-DE" altLang="de-DE"/>
          </a:p>
        </p:txBody>
      </p:sp>
      <p:sp>
        <p:nvSpPr>
          <p:cNvPr id="3" name="Textfeld 2"/>
          <p:cNvSpPr txBox="1"/>
          <p:nvPr/>
        </p:nvSpPr>
        <p:spPr>
          <a:xfrm>
            <a:off x="539552" y="1196752"/>
            <a:ext cx="1492203" cy="553998"/>
          </a:xfrm>
          <a:prstGeom prst="rect">
            <a:avLst/>
          </a:prstGeom>
          <a:noFill/>
        </p:spPr>
        <p:txBody>
          <a:bodyPr wrap="none" rtlCol="0">
            <a:spAutoFit/>
          </a:bodyPr>
          <a:lstStyle/>
          <a:p>
            <a:r>
              <a:rPr lang="de-AT" sz="1200" dirty="0" err="1" smtClean="0"/>
              <a:t>AstroTrac</a:t>
            </a:r>
            <a:r>
              <a:rPr lang="de-AT" sz="1200" dirty="0" smtClean="0"/>
              <a:t> TT 320</a:t>
            </a:r>
          </a:p>
          <a:p>
            <a:endParaRPr lang="de-AT" dirty="0"/>
          </a:p>
        </p:txBody>
      </p:sp>
      <p:pic>
        <p:nvPicPr>
          <p:cNvPr id="3074" name="Picture 2" descr="http://www.skypixels.at/bilder/ic2948_wf_bernhard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519917"/>
            <a:ext cx="7152729" cy="47715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e 4"/>
          <p:cNvGraphicFramePr>
            <a:graphicFrameLocks noGrp="1"/>
          </p:cNvGraphicFramePr>
          <p:nvPr>
            <p:extLst>
              <p:ext uri="{D42A27DB-BD31-4B8C-83A1-F6EECF244321}">
                <p14:modId xmlns:p14="http://schemas.microsoft.com/office/powerpoint/2010/main" val="4080497833"/>
              </p:ext>
            </p:extLst>
          </p:nvPr>
        </p:nvGraphicFramePr>
        <p:xfrm>
          <a:off x="3131840" y="3284984"/>
          <a:ext cx="3267075" cy="586740"/>
        </p:xfrm>
        <a:graphic>
          <a:graphicData uri="http://schemas.openxmlformats.org/drawingml/2006/table">
            <a:tbl>
              <a:tblPr/>
              <a:tblGrid>
                <a:gridCol w="2571750"/>
                <a:gridCol w="695325"/>
              </a:tblGrid>
              <a:tr h="0">
                <a:tc>
                  <a:txBody>
                    <a:bodyPr/>
                    <a:lstStyle/>
                    <a:p>
                      <a:endParaRPr lang="en-US" dirty="0">
                        <a:effectLst/>
                      </a:endParaRPr>
                    </a:p>
                  </a:txBody>
                  <a:tcPr marL="19050" marR="19050" marT="19050" marB="19050" anchor="ctr">
                    <a:lnL>
                      <a:noFill/>
                    </a:lnL>
                    <a:lnR>
                      <a:noFill/>
                    </a:lnR>
                    <a:lnT>
                      <a:noFill/>
                    </a:lnT>
                    <a:lnB>
                      <a:noFill/>
                    </a:lnB>
                  </a:tcPr>
                </a:tc>
                <a:tc>
                  <a:txBody>
                    <a:bodyPr/>
                    <a:lstStyle/>
                    <a:p>
                      <a:r>
                        <a:rPr lang="de-AT" dirty="0">
                          <a:effectLst/>
                        </a:rPr>
                        <a:t/>
                      </a:r>
                      <a:br>
                        <a:rPr lang="de-AT" dirty="0">
                          <a:effectLst/>
                        </a:rPr>
                      </a:br>
                      <a:endParaRPr lang="de-AT" dirty="0">
                        <a:effectLst/>
                      </a:endParaRPr>
                    </a:p>
                  </a:txBody>
                  <a:tcPr marL="19050" marR="19050" marT="19050" marB="19050" anchor="ctr">
                    <a:lnL>
                      <a:noFill/>
                    </a:lnL>
                    <a:lnR>
                      <a:noFill/>
                    </a:lnR>
                    <a:lnT>
                      <a:noFill/>
                    </a:lnT>
                    <a:lnB>
                      <a:noFill/>
                    </a:lnB>
                  </a:tcPr>
                </a:tc>
              </a:tr>
            </a:tbl>
          </a:graphicData>
        </a:graphic>
      </p:graphicFrame>
      <p:sp>
        <p:nvSpPr>
          <p:cNvPr id="8" name="Textfeld 7"/>
          <p:cNvSpPr txBox="1"/>
          <p:nvPr/>
        </p:nvSpPr>
        <p:spPr>
          <a:xfrm>
            <a:off x="5268044" y="6025152"/>
            <a:ext cx="3557384" cy="215444"/>
          </a:xfrm>
          <a:prstGeom prst="rect">
            <a:avLst/>
          </a:prstGeom>
          <a:noFill/>
        </p:spPr>
        <p:txBody>
          <a:bodyPr wrap="none" rtlCol="0">
            <a:spAutoFit/>
          </a:bodyPr>
          <a:lstStyle/>
          <a:p>
            <a:r>
              <a:rPr lang="de-AT" sz="800" dirty="0" smtClean="0"/>
              <a:t>Canon EF 200mm, 2min Einzelframes, 2h 42min – Bernhard Hubl</a:t>
            </a:r>
            <a:endParaRPr lang="de-AT" sz="800" dirty="0"/>
          </a:p>
        </p:txBody>
      </p:sp>
    </p:spTree>
    <p:extLst>
      <p:ext uri="{BB962C8B-B14F-4D97-AF65-F5344CB8AC3E}">
        <p14:creationId xmlns:p14="http://schemas.microsoft.com/office/powerpoint/2010/main" val="2516297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Globus'">
  <a:themeElements>
    <a:clrScheme name="Default Design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Default 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Default Design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Default Design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Default Design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Default Design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Default Design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Default Design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Default Design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1912</Words>
  <Application>Microsoft Office PowerPoint</Application>
  <PresentationFormat>Bildschirmpräsentation (4:3)</PresentationFormat>
  <Paragraphs>624</Paragraphs>
  <Slides>68</Slides>
  <Notes>38</Notes>
  <HiddenSlides>0</HiddenSlides>
  <MMClips>0</MMClips>
  <ScaleCrop>false</ScaleCrop>
  <HeadingPairs>
    <vt:vector size="4" baseType="variant">
      <vt:variant>
        <vt:lpstr>Design</vt:lpstr>
      </vt:variant>
      <vt:variant>
        <vt:i4>1</vt:i4>
      </vt:variant>
      <vt:variant>
        <vt:lpstr>Folientitel</vt:lpstr>
      </vt:variant>
      <vt:variant>
        <vt:i4>68</vt:i4>
      </vt:variant>
    </vt:vector>
  </HeadingPairs>
  <TitlesOfParts>
    <vt:vector size="69" baseType="lpstr">
      <vt:lpstr>Designvorlage 'Globus'</vt:lpstr>
      <vt:lpstr>REISEMONTIERUNGEN - EIN VEGLEICH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Herbert</dc:creator>
  <cp:lastModifiedBy>Herbert</cp:lastModifiedBy>
  <cp:revision>140</cp:revision>
  <dcterms:created xsi:type="dcterms:W3CDTF">2014-04-26T21:37:50Z</dcterms:created>
  <dcterms:modified xsi:type="dcterms:W3CDTF">2014-05-03T05:47:35Z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TC102037751031</vt:lpwstr>
  </property>
</Properties>
</file>